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2.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notesSlides/notesSlide3.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notesSlides/notesSlide4.xml" ContentType="application/vnd.openxmlformats-officedocument.presentationml.notesSlide+xml"/>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notesSlides/notesSlide5.xml" ContentType="application/vnd.openxmlformats-officedocument.presentationml.notesSlide+xml"/>
  <Override PartName="/ppt/embeddings/oleObject20.bin" ContentType="application/vnd.openxmlformats-officedocument.oleObject"/>
  <Override PartName="/ppt/embeddings/oleObject21.bin" ContentType="application/vnd.openxmlformats-officedocument.oleObject"/>
  <Override PartName="/ppt/notesSlides/notesSlide6.xml" ContentType="application/vnd.openxmlformats-officedocument.presentationml.notesSlide+xml"/>
  <Override PartName="/ppt/embeddings/oleObject22.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23.bin" ContentType="application/vnd.openxmlformats-officedocument.oleObject"/>
  <Override PartName="/ppt/notesSlides/notesSlide10.xml" ContentType="application/vnd.openxmlformats-officedocument.presentationml.notesSlide+xml"/>
  <Override PartName="/ppt/embeddings/oleObject24.bin" ContentType="application/vnd.openxmlformats-officedocument.oleObject"/>
  <Override PartName="/ppt/notesSlides/notesSlide11.xml" ContentType="application/vnd.openxmlformats-officedocument.presentationml.notesSlide+xml"/>
  <Override PartName="/ppt/embeddings/oleObject25.bin" ContentType="application/vnd.openxmlformats-officedocument.oleObject"/>
  <Override PartName="/ppt/embeddings/oleObject26.bin" ContentType="application/vnd.openxmlformats-officedocument.oleObject"/>
  <Override PartName="/ppt/notesSlides/notesSlide12.xml" ContentType="application/vnd.openxmlformats-officedocument.presentationml.notesSlide+xml"/>
  <Override PartName="/ppt/embeddings/oleObject27.bin" ContentType="application/vnd.openxmlformats-officedocument.oleObject"/>
  <Override PartName="/ppt/embeddings/oleObject28.bin" ContentType="application/vnd.openxmlformats-officedocument.oleObject"/>
  <Override PartName="/ppt/notesSlides/notesSlide13.xml" ContentType="application/vnd.openxmlformats-officedocument.presentationml.notesSlide+xml"/>
  <Override PartName="/ppt/embeddings/oleObject29.bin" ContentType="application/vnd.openxmlformats-officedocument.oleObject"/>
  <Override PartName="/ppt/notesSlides/notesSlide14.xml" ContentType="application/vnd.openxmlformats-officedocument.presentationml.notesSlide+xml"/>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notesSlides/notesSlide15.xml" ContentType="application/vnd.openxmlformats-officedocument.presentationml.notesSlide+xml"/>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notesSlides/notesSlide16.xml" ContentType="application/vnd.openxmlformats-officedocument.presentationml.notesSlide+xml"/>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notesSlides/notesSlide19.xml" ContentType="application/vnd.openxmlformats-officedocument.presentationml.notesSlide+xml"/>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notesSlides/notesSlide20.xml" ContentType="application/vnd.openxmlformats-officedocument.presentationml.notesSlide+xml"/>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notesSlides/notesSlide21.xml" ContentType="application/vnd.openxmlformats-officedocument.presentationml.notesSlide+xml"/>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embeddings/oleObject62.bin" ContentType="application/vnd.openxmlformats-officedocument.oleObject"/>
  <Override PartName="/ppt/embeddings/oleObject63.bin" ContentType="application/vnd.openxmlformats-officedocument.oleObject"/>
  <Override PartName="/ppt/embeddings/oleObject64.bin" ContentType="application/vnd.openxmlformats-officedocument.oleObject"/>
  <Override PartName="/ppt/embeddings/oleObject65.bin" ContentType="application/vnd.openxmlformats-officedocument.oleObject"/>
  <Override PartName="/ppt/embeddings/oleObject66.bin" ContentType="application/vnd.openxmlformats-officedocument.oleObject"/>
  <Override PartName="/ppt/embeddings/oleObject67.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embeddings/oleObject68.bin" ContentType="application/vnd.openxmlformats-officedocument.oleObject"/>
  <Override PartName="/ppt/embeddings/oleObject69.bin" ContentType="application/vnd.openxmlformats-officedocument.oleObject"/>
  <Override PartName="/ppt/notesSlides/notesSlide26.xml" ContentType="application/vnd.openxmlformats-officedocument.presentationml.notesSlide+xml"/>
  <Override PartName="/ppt/embeddings/oleObject70.bin" ContentType="application/vnd.openxmlformats-officedocument.oleObject"/>
  <Override PartName="/ppt/notesSlides/notesSlide27.xml" ContentType="application/vnd.openxmlformats-officedocument.presentationml.notesSlide+xml"/>
  <Override PartName="/ppt/embeddings/oleObject71.bin" ContentType="application/vnd.openxmlformats-officedocument.oleObject"/>
  <Override PartName="/ppt/embeddings/oleObject72.bin" ContentType="application/vnd.openxmlformats-officedocument.oleObject"/>
  <Override PartName="/ppt/embeddings/oleObject73.bin" ContentType="application/vnd.openxmlformats-officedocument.oleObject"/>
  <Override PartName="/ppt/notesSlides/notesSlide28.xml" ContentType="application/vnd.openxmlformats-officedocument.presentationml.notesSlide+xml"/>
  <Override PartName="/ppt/embeddings/oleObject74.bin" ContentType="application/vnd.openxmlformats-officedocument.oleObject"/>
  <Override PartName="/ppt/embeddings/oleObject75.bin" ContentType="application/vnd.openxmlformats-officedocument.oleObject"/>
  <Override PartName="/ppt/notesSlides/notesSlide29.xml" ContentType="application/vnd.openxmlformats-officedocument.presentationml.notesSlide+xml"/>
  <Override PartName="/ppt/embeddings/oleObject76.bin" ContentType="application/vnd.openxmlformats-officedocument.oleObject"/>
  <Override PartName="/ppt/notesSlides/notesSlide30.xml" ContentType="application/vnd.openxmlformats-officedocument.presentationml.notesSlide+xml"/>
  <Override PartName="/ppt/embeddings/oleObject77.bin" ContentType="application/vnd.openxmlformats-officedocument.oleObject"/>
  <Override PartName="/ppt/notesSlides/notesSlide31.xml" ContentType="application/vnd.openxmlformats-officedocument.presentationml.notesSlide+xml"/>
  <Override PartName="/ppt/embeddings/oleObject78.bin" ContentType="application/vnd.openxmlformats-officedocument.oleObject"/>
  <Override PartName="/ppt/embeddings/oleObject79.bin" ContentType="application/vnd.openxmlformats-officedocument.oleObject"/>
  <Override PartName="/ppt/embeddings/oleObject80.bin" ContentType="application/vnd.openxmlformats-officedocument.oleObject"/>
  <Override PartName="/ppt/notesSlides/notesSlide32.xml" ContentType="application/vnd.openxmlformats-officedocument.presentationml.notesSlide+xml"/>
  <Override PartName="/ppt/notesSlides/notesSlide33.xml" ContentType="application/vnd.openxmlformats-officedocument.presentationml.notesSlide+xml"/>
  <Override PartName="/ppt/embeddings/oleObject81.bin" ContentType="application/vnd.openxmlformats-officedocument.oleObject"/>
  <Override PartName="/ppt/embeddings/oleObject82.bin" ContentType="application/vnd.openxmlformats-officedocument.oleObject"/>
  <Override PartName="/ppt/notesSlides/notesSlide34.xml" ContentType="application/vnd.openxmlformats-officedocument.presentationml.notesSlide+xml"/>
  <Override PartName="/ppt/embeddings/oleObject83.bin" ContentType="application/vnd.openxmlformats-officedocument.oleObject"/>
  <Override PartName="/ppt/embeddings/oleObject84.bin" ContentType="application/vnd.openxmlformats-officedocument.oleObject"/>
  <Override PartName="/ppt/embeddings/oleObject85.bin" ContentType="application/vnd.openxmlformats-officedocument.oleObject"/>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embeddings/oleObject86.bin" ContentType="application/vnd.openxmlformats-officedocument.oleObject"/>
  <Override PartName="/ppt/embeddings/oleObject87.bin" ContentType="application/vnd.openxmlformats-officedocument.oleObject"/>
  <Override PartName="/ppt/notesSlides/notesSlide38.xml" ContentType="application/vnd.openxmlformats-officedocument.presentationml.notesSlide+xml"/>
  <Override PartName="/ppt/embeddings/oleObject88.bin" ContentType="application/vnd.openxmlformats-officedocument.oleObject"/>
  <Override PartName="/ppt/embeddings/oleObject89.bin" ContentType="application/vnd.openxmlformats-officedocument.oleObject"/>
  <Override PartName="/ppt/notesSlides/notesSlide39.xml" ContentType="application/vnd.openxmlformats-officedocument.presentationml.notesSlide+xml"/>
  <Override PartName="/ppt/notesSlides/notesSlide40.xml" ContentType="application/vnd.openxmlformats-officedocument.presentationml.notesSlide+xml"/>
  <Override PartName="/ppt/embeddings/oleObject90.bin" ContentType="application/vnd.openxmlformats-officedocument.oleObject"/>
  <Override PartName="/ppt/embeddings/oleObject91.bin" ContentType="application/vnd.openxmlformats-officedocument.oleObject"/>
  <Override PartName="/ppt/embeddings/oleObject92.bin" ContentType="application/vnd.openxmlformats-officedocument.oleObject"/>
  <Override PartName="/ppt/notesSlides/notesSlide41.xml" ContentType="application/vnd.openxmlformats-officedocument.presentationml.notesSlide+xml"/>
  <Override PartName="/ppt/embeddings/oleObject93.bin" ContentType="application/vnd.openxmlformats-officedocument.oleObject"/>
  <Override PartName="/ppt/embeddings/oleObject94.bin" ContentType="application/vnd.openxmlformats-officedocument.oleObject"/>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embeddings/oleObject95.bin" ContentType="application/vnd.openxmlformats-officedocument.oleObject"/>
  <Override PartName="/ppt/notesSlides/notesSlide45.xml" ContentType="application/vnd.openxmlformats-officedocument.presentationml.notesSlide+xml"/>
  <Override PartName="/ppt/embeddings/oleObject96.bin" ContentType="application/vnd.openxmlformats-officedocument.oleObject"/>
  <Override PartName="/ppt/embeddings/oleObject97.bin" ContentType="application/vnd.openxmlformats-officedocument.oleObject"/>
  <Override PartName="/ppt/embeddings/oleObject98.bin" ContentType="application/vnd.openxmlformats-officedocument.oleObject"/>
  <Override PartName="/ppt/notesSlides/notesSlide46.xml" ContentType="application/vnd.openxmlformats-officedocument.presentationml.notesSlide+xml"/>
  <Override PartName="/ppt/embeddings/oleObject99.bin" ContentType="application/vnd.openxmlformats-officedocument.oleObject"/>
  <Override PartName="/ppt/notesSlides/notesSlide47.xml" ContentType="application/vnd.openxmlformats-officedocument.presentationml.notesSlide+xml"/>
  <Override PartName="/ppt/embeddings/oleObject100.bin" ContentType="application/vnd.openxmlformats-officedocument.oleObject"/>
  <Override PartName="/ppt/notesSlides/notesSlide48.xml" ContentType="application/vnd.openxmlformats-officedocument.presentationml.notesSlide+xml"/>
  <Override PartName="/ppt/embeddings/oleObject101.bin" ContentType="application/vnd.openxmlformats-officedocument.oleObject"/>
  <Override PartName="/ppt/notesSlides/notesSlide49.xml" ContentType="application/vnd.openxmlformats-officedocument.presentationml.notesSlide+xml"/>
  <Override PartName="/ppt/embeddings/oleObject102.bin" ContentType="application/vnd.openxmlformats-officedocument.oleObject"/>
  <Override PartName="/ppt/notesSlides/notesSlide50.xml" ContentType="application/vnd.openxmlformats-officedocument.presentationml.notesSlide+xml"/>
  <Override PartName="/ppt/notesSlides/notesSlide51.xml" ContentType="application/vnd.openxmlformats-officedocument.presentationml.notesSlide+xml"/>
  <Override PartName="/ppt/embeddings/oleObject103.bin" ContentType="application/vnd.openxmlformats-officedocument.oleObject"/>
  <Override PartName="/ppt/notesSlides/notesSlide52.xml" ContentType="application/vnd.openxmlformats-officedocument.presentationml.notesSlide+xml"/>
  <Override PartName="/ppt/embeddings/oleObject104.bin" ContentType="application/vnd.openxmlformats-officedocument.oleObject"/>
  <Override PartName="/ppt/notesSlides/notesSlide53.xml" ContentType="application/vnd.openxmlformats-officedocument.presentationml.notesSlide+xml"/>
  <Override PartName="/ppt/embeddings/oleObject105.bin" ContentType="application/vnd.openxmlformats-officedocument.oleObject"/>
  <Override PartName="/ppt/embeddings/oleObject106.bin" ContentType="application/vnd.openxmlformats-officedocument.oleObject"/>
  <Override PartName="/ppt/notesSlides/notesSlide54.xml" ContentType="application/vnd.openxmlformats-officedocument.presentationml.notesSlide+xml"/>
  <Override PartName="/ppt/embeddings/oleObject107.bin" ContentType="application/vnd.openxmlformats-officedocument.oleObject"/>
  <Override PartName="/ppt/notesSlides/notesSlide55.xml" ContentType="application/vnd.openxmlformats-officedocument.presentationml.notesSlide+xml"/>
  <Override PartName="/ppt/embeddings/oleObject108.bin" ContentType="application/vnd.openxmlformats-officedocument.oleObject"/>
  <Override PartName="/ppt/notesSlides/notesSlide56.xml" ContentType="application/vnd.openxmlformats-officedocument.presentationml.notesSlide+xml"/>
  <Override PartName="/ppt/notesSlides/notesSlide57.xml" ContentType="application/vnd.openxmlformats-officedocument.presentationml.notesSlide+xml"/>
  <Override PartName="/ppt/embeddings/oleObject109.bin" ContentType="application/vnd.openxmlformats-officedocument.oleObject"/>
  <Override PartName="/ppt/notesSlides/notesSlide58.xml" ContentType="application/vnd.openxmlformats-officedocument.presentationml.notesSlide+xml"/>
  <Override PartName="/ppt/notesSlides/notesSlide59.xml" ContentType="application/vnd.openxmlformats-officedocument.presentationml.notesSlide+xml"/>
  <Override PartName="/ppt/embeddings/oleObject110.bin" ContentType="application/vnd.openxmlformats-officedocument.oleObject"/>
  <Override PartName="/ppt/notesSlides/notesSlide60.xml" ContentType="application/vnd.openxmlformats-officedocument.presentationml.notesSlide+xml"/>
  <Override PartName="/ppt/notesSlides/notesSlide61.xml" ContentType="application/vnd.openxmlformats-officedocument.presentationml.notesSlide+xml"/>
  <Override PartName="/ppt/embeddings/oleObject111.bin" ContentType="application/vnd.openxmlformats-officedocument.oleObject"/>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94"/>
  </p:notesMasterIdLst>
  <p:handoutMasterIdLst>
    <p:handoutMasterId r:id="rId95"/>
  </p:handoutMasterIdLst>
  <p:sldIdLst>
    <p:sldId id="256" r:id="rId2"/>
    <p:sldId id="257" r:id="rId3"/>
    <p:sldId id="270" r:id="rId4"/>
    <p:sldId id="431" r:id="rId5"/>
    <p:sldId id="432" r:id="rId6"/>
    <p:sldId id="433" r:id="rId7"/>
    <p:sldId id="435" r:id="rId8"/>
    <p:sldId id="434" r:id="rId9"/>
    <p:sldId id="436" r:id="rId10"/>
    <p:sldId id="437" r:id="rId11"/>
    <p:sldId id="271" r:id="rId12"/>
    <p:sldId id="273" r:id="rId13"/>
    <p:sldId id="274" r:id="rId14"/>
    <p:sldId id="275" r:id="rId15"/>
    <p:sldId id="279" r:id="rId16"/>
    <p:sldId id="280" r:id="rId17"/>
    <p:sldId id="281" r:id="rId18"/>
    <p:sldId id="291" r:id="rId19"/>
    <p:sldId id="292" r:id="rId20"/>
    <p:sldId id="293" r:id="rId21"/>
    <p:sldId id="325" r:id="rId22"/>
    <p:sldId id="327" r:id="rId23"/>
    <p:sldId id="328" r:id="rId24"/>
    <p:sldId id="329" r:id="rId25"/>
    <p:sldId id="330" r:id="rId26"/>
    <p:sldId id="331" r:id="rId27"/>
    <p:sldId id="438" r:id="rId28"/>
    <p:sldId id="332" r:id="rId29"/>
    <p:sldId id="333" r:id="rId30"/>
    <p:sldId id="334" r:id="rId31"/>
    <p:sldId id="336" r:id="rId32"/>
    <p:sldId id="337" r:id="rId33"/>
    <p:sldId id="338" r:id="rId34"/>
    <p:sldId id="339" r:id="rId35"/>
    <p:sldId id="342" r:id="rId36"/>
    <p:sldId id="344" r:id="rId37"/>
    <p:sldId id="345" r:id="rId38"/>
    <p:sldId id="346" r:id="rId39"/>
    <p:sldId id="347" r:id="rId40"/>
    <p:sldId id="421" r:id="rId41"/>
    <p:sldId id="348" r:id="rId42"/>
    <p:sldId id="349" r:id="rId43"/>
    <p:sldId id="350" r:id="rId44"/>
    <p:sldId id="351" r:id="rId45"/>
    <p:sldId id="352" r:id="rId46"/>
    <p:sldId id="353" r:id="rId47"/>
    <p:sldId id="441" r:id="rId48"/>
    <p:sldId id="354" r:id="rId49"/>
    <p:sldId id="355" r:id="rId50"/>
    <p:sldId id="439" r:id="rId51"/>
    <p:sldId id="359" r:id="rId52"/>
    <p:sldId id="360" r:id="rId53"/>
    <p:sldId id="361" r:id="rId54"/>
    <p:sldId id="362" r:id="rId55"/>
    <p:sldId id="363" r:id="rId56"/>
    <p:sldId id="364" r:id="rId57"/>
    <p:sldId id="365" r:id="rId58"/>
    <p:sldId id="367" r:id="rId59"/>
    <p:sldId id="368" r:id="rId60"/>
    <p:sldId id="369" r:id="rId61"/>
    <p:sldId id="440" r:id="rId62"/>
    <p:sldId id="374" r:id="rId63"/>
    <p:sldId id="375" r:id="rId64"/>
    <p:sldId id="376" r:id="rId65"/>
    <p:sldId id="377" r:id="rId66"/>
    <p:sldId id="378" r:id="rId67"/>
    <p:sldId id="380" r:id="rId68"/>
    <p:sldId id="382" r:id="rId69"/>
    <p:sldId id="383" r:id="rId70"/>
    <p:sldId id="386" r:id="rId71"/>
    <p:sldId id="387" r:id="rId72"/>
    <p:sldId id="398" r:id="rId73"/>
    <p:sldId id="399" r:id="rId74"/>
    <p:sldId id="401" r:id="rId75"/>
    <p:sldId id="402" r:id="rId76"/>
    <p:sldId id="406" r:id="rId77"/>
    <p:sldId id="407" r:id="rId78"/>
    <p:sldId id="442" r:id="rId79"/>
    <p:sldId id="443" r:id="rId80"/>
    <p:sldId id="408" r:id="rId81"/>
    <p:sldId id="409" r:id="rId82"/>
    <p:sldId id="418" r:id="rId83"/>
    <p:sldId id="410" r:id="rId84"/>
    <p:sldId id="411" r:id="rId85"/>
    <p:sldId id="419" r:id="rId86"/>
    <p:sldId id="412" r:id="rId87"/>
    <p:sldId id="413" r:id="rId88"/>
    <p:sldId id="414" r:id="rId89"/>
    <p:sldId id="415" r:id="rId90"/>
    <p:sldId id="416" r:id="rId91"/>
    <p:sldId id="417" r:id="rId92"/>
    <p:sldId id="420" r:id="rId9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4A8F"/>
    <a:srgbClr val="87888C"/>
    <a:srgbClr val="0083A2"/>
    <a:srgbClr val="AF2A42"/>
    <a:srgbClr val="EF3F4A"/>
    <a:srgbClr val="8892BC"/>
    <a:srgbClr val="E5B73D"/>
    <a:srgbClr val="CD0044"/>
    <a:srgbClr val="4D92B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503" autoAdjust="0"/>
    <p:restoredTop sz="93992" autoAdjust="0"/>
  </p:normalViewPr>
  <p:slideViewPr>
    <p:cSldViewPr snapToGrid="0">
      <p:cViewPr varScale="1">
        <p:scale>
          <a:sx n="176" d="100"/>
          <a:sy n="176" d="100"/>
        </p:scale>
        <p:origin x="-504" y="-112"/>
      </p:cViewPr>
      <p:guideLst>
        <p:guide orient="horz" pos="2160"/>
        <p:guide orient="horz" pos="4032"/>
        <p:guide pos="28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84" d="100"/>
        <a:sy n="184" d="100"/>
      </p:scale>
      <p:origin x="0" y="13872"/>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notesMaster" Target="notesMasters/notesMaster1.xml"/><Relationship Id="rId95" Type="http://schemas.openxmlformats.org/officeDocument/2006/relationships/handoutMaster" Target="handoutMasters/handoutMaster1.xml"/><Relationship Id="rId96" Type="http://schemas.openxmlformats.org/officeDocument/2006/relationships/printerSettings" Target="printerSettings/printerSettings1.bin"/><Relationship Id="rId97" Type="http://schemas.openxmlformats.org/officeDocument/2006/relationships/presProps" Target="presProps.xml"/><Relationship Id="rId98" Type="http://schemas.openxmlformats.org/officeDocument/2006/relationships/viewProps" Target="viewProps.xml"/><Relationship Id="rId9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tableStyles" Target="tableStyle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 Id="rId2" Type="http://schemas.openxmlformats.org/officeDocument/2006/relationships/image" Target="../media/image1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5.emf"/><Relationship Id="rId2" Type="http://schemas.openxmlformats.org/officeDocument/2006/relationships/image" Target="../media/image5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7.emf"/><Relationship Id="rId2" Type="http://schemas.openxmlformats.org/officeDocument/2006/relationships/image" Target="../media/image5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0.emf"/><Relationship Id="rId2" Type="http://schemas.openxmlformats.org/officeDocument/2006/relationships/image" Target="../media/image61.emf"/><Relationship Id="rId3" Type="http://schemas.openxmlformats.org/officeDocument/2006/relationships/image" Target="../media/image62.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61.emf"/><Relationship Id="rId4" Type="http://schemas.openxmlformats.org/officeDocument/2006/relationships/image" Target="../media/image65.emf"/><Relationship Id="rId1" Type="http://schemas.openxmlformats.org/officeDocument/2006/relationships/image" Target="../media/image63.emf"/><Relationship Id="rId2" Type="http://schemas.openxmlformats.org/officeDocument/2006/relationships/image" Target="../media/image64.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68.emf"/><Relationship Id="rId4" Type="http://schemas.openxmlformats.org/officeDocument/2006/relationships/image" Target="../media/image69.emf"/><Relationship Id="rId1" Type="http://schemas.openxmlformats.org/officeDocument/2006/relationships/image" Target="../media/image66.emf"/><Relationship Id="rId2" Type="http://schemas.openxmlformats.org/officeDocument/2006/relationships/image" Target="../media/image6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0.emf"/><Relationship Id="rId2" Type="http://schemas.openxmlformats.org/officeDocument/2006/relationships/image" Target="../media/image71.emf"/><Relationship Id="rId3" Type="http://schemas.openxmlformats.org/officeDocument/2006/relationships/image" Target="../media/image72.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76.emf"/><Relationship Id="rId4" Type="http://schemas.openxmlformats.org/officeDocument/2006/relationships/image" Target="../media/image77.emf"/><Relationship Id="rId5" Type="http://schemas.openxmlformats.org/officeDocument/2006/relationships/image" Target="../media/image78.emf"/><Relationship Id="rId1" Type="http://schemas.openxmlformats.org/officeDocument/2006/relationships/image" Target="../media/image74.emf"/><Relationship Id="rId2" Type="http://schemas.openxmlformats.org/officeDocument/2006/relationships/image" Target="../media/image75.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 Id="rId2" Type="http://schemas.openxmlformats.org/officeDocument/2006/relationships/image" Target="../media/image20.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85.emf"/><Relationship Id="rId2" Type="http://schemas.openxmlformats.org/officeDocument/2006/relationships/image" Target="../media/image72.e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89.emf"/><Relationship Id="rId4" Type="http://schemas.openxmlformats.org/officeDocument/2006/relationships/image" Target="../media/image90.emf"/><Relationship Id="rId5" Type="http://schemas.openxmlformats.org/officeDocument/2006/relationships/image" Target="../media/image91.emf"/><Relationship Id="rId1" Type="http://schemas.openxmlformats.org/officeDocument/2006/relationships/image" Target="../media/image87.emf"/><Relationship Id="rId2" Type="http://schemas.openxmlformats.org/officeDocument/2006/relationships/image" Target="../media/image88.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94.emf"/><Relationship Id="rId4" Type="http://schemas.openxmlformats.org/officeDocument/2006/relationships/image" Target="../media/image95.emf"/><Relationship Id="rId5" Type="http://schemas.openxmlformats.org/officeDocument/2006/relationships/image" Target="../media/image96.emf"/><Relationship Id="rId6" Type="http://schemas.openxmlformats.org/officeDocument/2006/relationships/image" Target="../media/image97.emf"/><Relationship Id="rId7" Type="http://schemas.openxmlformats.org/officeDocument/2006/relationships/image" Target="../media/image98.emf"/><Relationship Id="rId8" Type="http://schemas.openxmlformats.org/officeDocument/2006/relationships/image" Target="../media/image91.emf"/><Relationship Id="rId9" Type="http://schemas.openxmlformats.org/officeDocument/2006/relationships/image" Target="../media/image99.emf"/><Relationship Id="rId10" Type="http://schemas.openxmlformats.org/officeDocument/2006/relationships/image" Target="../media/image100.emf"/><Relationship Id="rId1" Type="http://schemas.openxmlformats.org/officeDocument/2006/relationships/image" Target="../media/image71.emf"/><Relationship Id="rId2" Type="http://schemas.openxmlformats.org/officeDocument/2006/relationships/image" Target="../media/image93.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05.emf"/><Relationship Id="rId2" Type="http://schemas.openxmlformats.org/officeDocument/2006/relationships/image" Target="../media/image106.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07.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08.emf"/><Relationship Id="rId2" Type="http://schemas.openxmlformats.org/officeDocument/2006/relationships/image" Target="../media/image109.emf"/><Relationship Id="rId3" Type="http://schemas.openxmlformats.org/officeDocument/2006/relationships/image" Target="../media/image110.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11.emf"/><Relationship Id="rId2" Type="http://schemas.openxmlformats.org/officeDocument/2006/relationships/image" Target="../media/image112.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13.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15.emf"/><Relationship Id="rId2" Type="http://schemas.openxmlformats.org/officeDocument/2006/relationships/image" Target="../media/image116.emf"/><Relationship Id="rId3" Type="http://schemas.openxmlformats.org/officeDocument/2006/relationships/image" Target="../media/image117.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19.emf"/><Relationship Id="rId2" Type="http://schemas.openxmlformats.org/officeDocument/2006/relationships/image" Target="../media/image120.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22.emf"/><Relationship Id="rId2" Type="http://schemas.openxmlformats.org/officeDocument/2006/relationships/image" Target="../media/image123.emf"/><Relationship Id="rId3" Type="http://schemas.openxmlformats.org/officeDocument/2006/relationships/image" Target="../media/image124.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27.emf"/><Relationship Id="rId2" Type="http://schemas.openxmlformats.org/officeDocument/2006/relationships/image" Target="../media/image128.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91.emf"/><Relationship Id="rId2" Type="http://schemas.openxmlformats.org/officeDocument/2006/relationships/image" Target="../media/image128.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30.emf"/><Relationship Id="rId2" Type="http://schemas.openxmlformats.org/officeDocument/2006/relationships/image" Target="../media/image131.emf"/><Relationship Id="rId3" Type="http://schemas.openxmlformats.org/officeDocument/2006/relationships/image" Target="../media/image132.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33.emf"/><Relationship Id="rId2" Type="http://schemas.openxmlformats.org/officeDocument/2006/relationships/image" Target="../media/image130.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36.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37.emf"/><Relationship Id="rId2" Type="http://schemas.openxmlformats.org/officeDocument/2006/relationships/image" Target="../media/image138.emf"/><Relationship Id="rId3" Type="http://schemas.openxmlformats.org/officeDocument/2006/relationships/image" Target="../media/image139.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emf"/><Relationship Id="rId2" Type="http://schemas.openxmlformats.org/officeDocument/2006/relationships/image" Target="../media/image28.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42.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43.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44.emf"/><Relationship Id="rId2" Type="http://schemas.openxmlformats.org/officeDocument/2006/relationships/image" Target="../media/image145.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46.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47.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48.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49.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3.emf"/><Relationship Id="rId1" Type="http://schemas.openxmlformats.org/officeDocument/2006/relationships/image" Target="../media/image30.emf"/><Relationship Id="rId2" Type="http://schemas.openxmlformats.org/officeDocument/2006/relationships/image" Target="../media/image3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50.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emf"/><Relationship Id="rId5" Type="http://schemas.openxmlformats.org/officeDocument/2006/relationships/image" Target="../media/image39.emf"/><Relationship Id="rId6" Type="http://schemas.openxmlformats.org/officeDocument/2006/relationships/image" Target="../media/image40.emf"/><Relationship Id="rId7" Type="http://schemas.openxmlformats.org/officeDocument/2006/relationships/image" Target="../media/image41.emf"/><Relationship Id="rId1" Type="http://schemas.openxmlformats.org/officeDocument/2006/relationships/image" Target="../media/image35.emf"/><Relationship Id="rId2" Type="http://schemas.openxmlformats.org/officeDocument/2006/relationships/image" Target="../media/image3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4.emf"/><Relationship Id="rId2" Type="http://schemas.openxmlformats.org/officeDocument/2006/relationships/image" Target="../media/image4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FFCAE23-4D2E-2F4E-8AF9-A93C6DBEAC74}" type="datetimeFigureOut">
              <a:rPr lang="en-US" smtClean="0"/>
              <a:t>11/8/15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E44CFC-8BF9-2C4E-9289-81FEC5A72F21}" type="slidenum">
              <a:rPr lang="en-US" smtClean="0"/>
              <a:t>‹#›</a:t>
            </a:fld>
            <a:endParaRPr lang="en-US" dirty="0"/>
          </a:p>
        </p:txBody>
      </p:sp>
    </p:spTree>
    <p:extLst>
      <p:ext uri="{BB962C8B-B14F-4D97-AF65-F5344CB8AC3E}">
        <p14:creationId xmlns:p14="http://schemas.microsoft.com/office/powerpoint/2010/main" val="1393750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69116663-B372-3E48-9F73-B21AA219DBD6}" type="slidenum">
              <a:rPr lang="en-US"/>
              <a:pPr/>
              <a:t>‹#›</a:t>
            </a:fld>
            <a:endParaRPr lang="en-US" dirty="0"/>
          </a:p>
        </p:txBody>
      </p:sp>
    </p:spTree>
    <p:extLst>
      <p:ext uri="{BB962C8B-B14F-4D97-AF65-F5344CB8AC3E}">
        <p14:creationId xmlns:p14="http://schemas.microsoft.com/office/powerpoint/2010/main" val="3496497741"/>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FE69F1-2C49-8541-A1A5-EFBA37142D8A}" type="slidenum">
              <a:rPr lang="en-US"/>
              <a:pPr/>
              <a:t>1</a:t>
            </a:fld>
            <a:endParaRPr lang="en-US" dirty="0"/>
          </a:p>
        </p:txBody>
      </p:sp>
      <p:sp>
        <p:nvSpPr>
          <p:cNvPr id="14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23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29</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30</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31</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32</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33</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34</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35</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36</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37</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38</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21</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FE69F1-2C49-8541-A1A5-EFBA37142D8A}" type="slidenum">
              <a:rPr lang="en-US"/>
              <a:pPr/>
              <a:t>47</a:t>
            </a:fld>
            <a:endParaRPr lang="en-US" dirty="0"/>
          </a:p>
        </p:txBody>
      </p:sp>
      <p:sp>
        <p:nvSpPr>
          <p:cNvPr id="14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23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50</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52</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53</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54</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55</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56</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57</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58</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59</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22</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60</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61</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62</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63</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64</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65</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66</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67</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68</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69</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23</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70</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71</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72</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73</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74</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75</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76</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77</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78</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79</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24</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80</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81</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82</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83</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84</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85</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86</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87</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88</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89</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25</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90</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91</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92</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26</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FE69F1-2C49-8541-A1A5-EFBA37142D8A}" type="slidenum">
              <a:rPr lang="en-US"/>
              <a:pPr/>
              <a:t>27</a:t>
            </a:fld>
            <a:endParaRPr lang="en-US" dirty="0"/>
          </a:p>
        </p:txBody>
      </p:sp>
      <p:sp>
        <p:nvSpPr>
          <p:cNvPr id="14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23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28</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Picture 10" descr="MAZU9202_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3467" y="0"/>
            <a:ext cx="5357813" cy="6858000"/>
          </a:xfrm>
          <a:prstGeom prst="rect">
            <a:avLst/>
          </a:prstGeom>
        </p:spPr>
      </p:pic>
      <p:sp>
        <p:nvSpPr>
          <p:cNvPr id="4098" name="Rectangle 2"/>
          <p:cNvSpPr>
            <a:spLocks noGrp="1" noChangeArrowheads="1"/>
          </p:cNvSpPr>
          <p:nvPr>
            <p:ph type="ctrTitle" hasCustomPrompt="1"/>
          </p:nvPr>
        </p:nvSpPr>
        <p:spPr>
          <a:xfrm>
            <a:off x="365126" y="3124200"/>
            <a:ext cx="3392503" cy="1077218"/>
          </a:xfrm>
          <a:extLst>
            <a:ext uri="{909E8E84-426E-40dd-AFC4-6F175D3DCCD1}">
              <a14:hiddenFill xmlns:a14="http://schemas.microsoft.com/office/drawing/2010/main">
                <a:solidFill>
                  <a:schemeClr val="accent1"/>
                </a:solidFill>
              </a14:hiddenFill>
            </a:ext>
          </a:extLst>
        </p:spPr>
        <p:txBody>
          <a:bodyPr lIns="91440"/>
          <a:lstStyle>
            <a:lvl1pPr>
              <a:defRPr>
                <a:solidFill>
                  <a:srgbClr val="EF3F4A"/>
                </a:solidFill>
                <a:latin typeface="Arial"/>
                <a:cs typeface="Arial"/>
              </a:defRPr>
            </a:lvl1pPr>
          </a:lstStyle>
          <a:p>
            <a:pPr lvl="0"/>
            <a:r>
              <a:rPr lang="en-US" noProof="0" dirty="0" smtClean="0"/>
              <a:t>Click to edit</a:t>
            </a:r>
            <a:br>
              <a:rPr lang="en-US" noProof="0" dirty="0" smtClean="0"/>
            </a:br>
            <a:r>
              <a:rPr lang="en-US" noProof="0" dirty="0" smtClean="0"/>
              <a:t>Master title style</a:t>
            </a:r>
          </a:p>
        </p:txBody>
      </p:sp>
      <p:sp>
        <p:nvSpPr>
          <p:cNvPr id="4101" name="Rectangle 5"/>
          <p:cNvSpPr>
            <a:spLocks noChangeArrowheads="1"/>
          </p:cNvSpPr>
          <p:nvPr/>
        </p:nvSpPr>
        <p:spPr bwMode="auto">
          <a:xfrm>
            <a:off x="-6350" y="0"/>
            <a:ext cx="9162288" cy="609600"/>
          </a:xfrm>
          <a:prstGeom prst="rect">
            <a:avLst/>
          </a:prstGeom>
          <a:solidFill>
            <a:srgbClr val="87888C"/>
          </a:solidFill>
          <a:ln>
            <a:noFill/>
          </a:ln>
          <a:effectLst/>
          <a:extLst/>
        </p:spPr>
        <p:txBody>
          <a:bodyPr wrap="none" anchor="ctr"/>
          <a:lstStyle/>
          <a:p>
            <a:pPr algn="ctr"/>
            <a:endParaRPr lang="en-US" dirty="0">
              <a:solidFill>
                <a:schemeClr val="accent1"/>
              </a:solidFill>
            </a:endParaRPr>
          </a:p>
        </p:txBody>
      </p:sp>
      <p:sp>
        <p:nvSpPr>
          <p:cNvPr id="4102" name="Text Box 6"/>
          <p:cNvSpPr txBox="1">
            <a:spLocks noChangeArrowheads="1"/>
          </p:cNvSpPr>
          <p:nvPr userDrawn="1"/>
        </p:nvSpPr>
        <p:spPr bwMode="auto">
          <a:xfrm>
            <a:off x="365125" y="44450"/>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800" dirty="0" smtClean="0">
                <a:solidFill>
                  <a:srgbClr val="000000"/>
                </a:solidFill>
              </a:rPr>
              <a:t>Lecture Outline</a:t>
            </a:r>
            <a:endParaRPr lang="en-US" sz="2800" dirty="0">
              <a:solidFill>
                <a:srgbClr val="000000"/>
              </a:solidFill>
            </a:endParaRPr>
          </a:p>
        </p:txBody>
      </p:sp>
      <p:sp>
        <p:nvSpPr>
          <p:cNvPr id="4113" name="Rectangle 17"/>
          <p:cNvSpPr>
            <a:spLocks noGrp="1" noChangeArrowheads="1"/>
          </p:cNvSpPr>
          <p:nvPr>
            <p:ph type="ftr" sz="quarter" idx="3"/>
          </p:nvPr>
        </p:nvSpPr>
        <p:spPr/>
        <p:txBody>
          <a:bodyPr/>
          <a:lstStyle>
            <a:lvl1pPr>
              <a:defRPr/>
            </a:lvl1pPr>
          </a:lstStyle>
          <a:p>
            <a:r>
              <a:rPr lang="en-GB" dirty="0" smtClean="0"/>
              <a:t>© 2015 Pearson Education, Inc.</a:t>
            </a:r>
            <a:endParaRPr lang="en-GB" dirty="0"/>
          </a:p>
        </p:txBody>
      </p:sp>
    </p:spTree>
    <p:extLst>
      <p:ext uri="{BB962C8B-B14F-4D97-AF65-F5344CB8AC3E}">
        <p14:creationId xmlns:p14="http://schemas.microsoft.com/office/powerpoint/2010/main" val="988271071"/>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cepts-Blu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314258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cepts-Blue Click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228600" indent="0">
              <a:buClrTx/>
              <a:buFont typeface="+mj-lt"/>
              <a:buNone/>
              <a:defRPr>
                <a:latin typeface="Times New Roman"/>
                <a:cs typeface="Times New Roman"/>
              </a:defRPr>
            </a:lvl1pPr>
            <a:lvl2pPr marL="790575" indent="-574675">
              <a:buClrTx/>
              <a:buFont typeface="+mj-lt"/>
              <a:buAutoNum type="arabicPeriod"/>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0"/>
            <a:endParaRPr lang="en-US" dirty="0" smtClean="0"/>
          </a:p>
          <a:p>
            <a:pPr lvl="1"/>
            <a:r>
              <a:rPr lang="en-US" dirty="0" smtClean="0"/>
              <a:t>Second level</a:t>
            </a:r>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2437089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cepts-Blue1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10" name="Content Placeholder 2"/>
          <p:cNvSpPr>
            <a:spLocks noGrp="1"/>
          </p:cNvSpPr>
          <p:nvPr>
            <p:ph idx="1"/>
          </p:nvPr>
        </p:nvSpPr>
        <p:spPr>
          <a:xfrm>
            <a:off x="365125" y="1170432"/>
            <a:ext cx="3939438"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170432"/>
            <a:ext cx="3939438"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79506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cepts-Green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0432"/>
            <a:ext cx="9144000" cy="553998"/>
          </a:xfrm>
        </p:spPr>
        <p:txBody>
          <a:bodyPr/>
          <a:lstStyle>
            <a:lvl1pPr>
              <a:defRPr sz="3000">
                <a:solidFill>
                  <a:srgbClr val="009247"/>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5125" y="1874520"/>
            <a:ext cx="8229600" cy="4718304"/>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9247"/>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869425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cepts-Green1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9247"/>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10" name="Content Placeholder 2"/>
          <p:cNvSpPr>
            <a:spLocks noGrp="1"/>
          </p:cNvSpPr>
          <p:nvPr>
            <p:ph idx="1"/>
          </p:nvPr>
        </p:nvSpPr>
        <p:spPr>
          <a:xfrm>
            <a:off x="365125" y="1170432"/>
            <a:ext cx="3939438" cy="542239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170432"/>
            <a:ext cx="3939438" cy="542239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0981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ncepts-Green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70432"/>
            <a:ext cx="9144000" cy="1015663"/>
          </a:xfrm>
        </p:spPr>
        <p:txBody>
          <a:bodyPr/>
          <a:lstStyle>
            <a:lvl1pPr>
              <a:defRPr sz="3000">
                <a:solidFill>
                  <a:srgbClr val="009247"/>
                </a:solidFill>
              </a:defRPr>
            </a:lvl1pPr>
          </a:lstStyle>
          <a:p>
            <a:r>
              <a:rPr lang="en-US" dirty="0" smtClean="0"/>
              <a:t>Click to edit Master title style</a:t>
            </a:r>
            <a:br>
              <a:rPr lang="en-US" dirty="0" smtClean="0"/>
            </a:br>
            <a:endParaRPr lang="en-US" dirty="0"/>
          </a:p>
        </p:txBody>
      </p:sp>
      <p:sp>
        <p:nvSpPr>
          <p:cNvPr id="3" name="Content Placeholder 2"/>
          <p:cNvSpPr>
            <a:spLocks noGrp="1"/>
          </p:cNvSpPr>
          <p:nvPr>
            <p:ph idx="1"/>
          </p:nvPr>
        </p:nvSpPr>
        <p:spPr>
          <a:xfrm>
            <a:off x="365125" y="2368296"/>
            <a:ext cx="8229600" cy="423367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9247"/>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3320732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oncepts-Green2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9247"/>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hasCustomPrompt="1"/>
          </p:nvPr>
        </p:nvSpPr>
        <p:spPr>
          <a:xfrm>
            <a:off x="0" y="1170432"/>
            <a:ext cx="9144000" cy="1015663"/>
          </a:xfrm>
        </p:spPr>
        <p:txBody>
          <a:bodyPr/>
          <a:lstStyle>
            <a:lvl1pPr>
              <a:defRPr sz="3000">
                <a:solidFill>
                  <a:srgbClr val="009247"/>
                </a:solidFill>
              </a:defRPr>
            </a:lvl1pPr>
          </a:lstStyle>
          <a:p>
            <a:r>
              <a:rPr lang="en-US" dirty="0" smtClean="0"/>
              <a:t>Click to edit Master title style</a:t>
            </a:r>
            <a:br>
              <a:rPr lang="en-US" dirty="0" smtClean="0"/>
            </a:br>
            <a:endParaRPr lang="en-US" dirty="0"/>
          </a:p>
        </p:txBody>
      </p:sp>
      <p:sp>
        <p:nvSpPr>
          <p:cNvPr id="10" name="Content Placeholder 2"/>
          <p:cNvSpPr>
            <a:spLocks noGrp="1"/>
          </p:cNvSpPr>
          <p:nvPr>
            <p:ph idx="1"/>
          </p:nvPr>
        </p:nvSpPr>
        <p:spPr>
          <a:xfrm>
            <a:off x="365125" y="2368296"/>
            <a:ext cx="3939438" cy="423367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2368296"/>
            <a:ext cx="3939438" cy="423367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33655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cepts-Green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9247"/>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2623641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cepts-Blue_Title and Content (Checkpoi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5125" y="1311407"/>
            <a:ext cx="8229600" cy="5279718"/>
          </a:xfrm>
        </p:spPr>
        <p:txBody>
          <a:bodyPr/>
          <a:lstStyle>
            <a:lvl1pPr marL="0" indent="0">
              <a:spcBef>
                <a:spcPts val="672"/>
              </a:spcBef>
              <a:buClr>
                <a:schemeClr val="tx1"/>
              </a:buClr>
              <a:buFont typeface="+mj-lt"/>
              <a:buNone/>
              <a:tabLst>
                <a:tab pos="911225" algn="l"/>
              </a:tabLst>
              <a:defRPr sz="2400">
                <a:latin typeface="Times New Roman"/>
                <a:cs typeface="Times New Roman"/>
              </a:defRPr>
            </a:lvl1pPr>
            <a:lvl2pPr marL="800100" indent="-342900">
              <a:spcBef>
                <a:spcPts val="672"/>
              </a:spcBef>
              <a:buClr>
                <a:srgbClr val="004A8F"/>
              </a:buClr>
              <a:buFont typeface="Arial"/>
              <a:buChar char="•"/>
              <a:defRPr sz="2400">
                <a:latin typeface="Times New Roman"/>
                <a:cs typeface="Times New Roman"/>
              </a:defRPr>
            </a:lvl2pPr>
            <a:lvl3pPr marL="1143000" indent="-228600">
              <a:spcBef>
                <a:spcPts val="672"/>
              </a:spcBef>
              <a:buClr>
                <a:srgbClr val="004A8F"/>
              </a:buClr>
              <a:buFont typeface="Arial"/>
              <a:buChar char="•"/>
              <a:defRPr sz="2000">
                <a:latin typeface="Times New Roman"/>
                <a:cs typeface="Times New Roman"/>
              </a:defRPr>
            </a:lvl3pPr>
            <a:lvl4pPr marL="1600200" indent="-228600">
              <a:spcBef>
                <a:spcPts val="672"/>
              </a:spcBef>
              <a:buClr>
                <a:srgbClr val="004A8F"/>
              </a:buClr>
              <a:buFont typeface="Arial"/>
              <a:buChar char="•"/>
              <a:defRPr sz="1800">
                <a:latin typeface="Times New Roman"/>
                <a:cs typeface="Times New Roman"/>
              </a:defRPr>
            </a:lvl4pPr>
            <a:lvl5pPr marL="2057400" indent="-228600">
              <a:spcBef>
                <a:spcPts val="672"/>
              </a:spcBef>
              <a:buClr>
                <a:srgbClr val="004A8F"/>
              </a:buClr>
              <a:buFont typeface="Arial"/>
              <a:buChar char="•"/>
              <a:defRPr sz="1800">
                <a:latin typeface="Times New Roman"/>
                <a:cs typeface="Times New Roman"/>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365125" y="1238080"/>
            <a:ext cx="275256" cy="413838"/>
          </a:xfrm>
          <a:prstGeom prst="rect">
            <a:avLst/>
          </a:prstGeom>
          <a:noFill/>
          <a:ln>
            <a:noFill/>
          </a:ln>
          <a:extLst>
            <a:ext uri="{FAA26D3D-D897-4be2-8F04-BA451C77F1D7}">
              <ma14:placeholderFlag xmlns:ma14="http://schemas.microsoft.com/office/mac/drawingml/2011/main"/>
            </a:ext>
          </a:extLst>
        </p:spPr>
      </p:pic>
      <p:sp>
        <p:nvSpPr>
          <p:cNvPr id="13" name="Text Placeholder 9"/>
          <p:cNvSpPr>
            <a:spLocks noGrp="1"/>
          </p:cNvSpPr>
          <p:nvPr>
            <p:ph type="body" sz="quarter" idx="12"/>
          </p:nvPr>
        </p:nvSpPr>
        <p:spPr>
          <a:xfrm>
            <a:off x="630408" y="1351064"/>
            <a:ext cx="835699" cy="400110"/>
          </a:xfrm>
        </p:spPr>
        <p:txBody>
          <a:bodyPr>
            <a:spAutoFit/>
          </a:bodyPr>
          <a:lstStyle>
            <a:lvl1pPr marL="0" indent="0">
              <a:buFontTx/>
              <a:buNone/>
              <a:defRPr sz="2000" b="1">
                <a:latin typeface="Arial"/>
                <a:cs typeface="Arial"/>
              </a:defRPr>
            </a:lvl1pPr>
          </a:lstStyle>
          <a:p>
            <a:pPr lvl="0"/>
            <a:endParaRPr lang="en-US" dirty="0"/>
          </a:p>
        </p:txBody>
      </p:sp>
    </p:spTree>
    <p:extLst>
      <p:ext uri="{BB962C8B-B14F-4D97-AF65-F5344CB8AC3E}">
        <p14:creationId xmlns:p14="http://schemas.microsoft.com/office/powerpoint/2010/main" val="4218432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ANTITATIVE-Red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0432"/>
            <a:ext cx="9144000" cy="553998"/>
          </a:xfrm>
        </p:spPr>
        <p:txBody>
          <a:bodyPr/>
          <a:lstStyle>
            <a:lvl1pPr>
              <a:defRPr sz="3000">
                <a:solidFill>
                  <a:srgbClr val="AF2A4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5125" y="1874520"/>
            <a:ext cx="8229600" cy="4718304"/>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2162506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ncepts-Gray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0432"/>
            <a:ext cx="9144000" cy="553998"/>
          </a:xfrm>
        </p:spPr>
        <p:txBody>
          <a:bodyPr/>
          <a:lstStyle>
            <a:lvl1pPr>
              <a:defRPr sz="3000"/>
            </a:lvl1pPr>
          </a:lstStyle>
          <a:p>
            <a:r>
              <a:rPr lang="en-US" dirty="0" smtClean="0"/>
              <a:t>Click to edit Master title style</a:t>
            </a:r>
            <a:endParaRPr lang="en-US" dirty="0"/>
          </a:p>
        </p:txBody>
      </p:sp>
      <p:sp>
        <p:nvSpPr>
          <p:cNvPr id="3" name="Content Placeholder 2"/>
          <p:cNvSpPr>
            <a:spLocks noGrp="1"/>
          </p:cNvSpPr>
          <p:nvPr>
            <p:ph idx="1"/>
          </p:nvPr>
        </p:nvSpPr>
        <p:spPr>
          <a:xfrm>
            <a:off x="365125" y="1874520"/>
            <a:ext cx="8229600" cy="4718304"/>
          </a:xfrm>
        </p:spPr>
        <p:txBody>
          <a:bodyPr/>
          <a:lstStyle>
            <a:lvl1pPr>
              <a:buClr>
                <a:srgbClr val="87888C"/>
              </a:buClr>
              <a:defRPr>
                <a:latin typeface="Times New Roman"/>
                <a:cs typeface="Times New Roman"/>
              </a:defRPr>
            </a:lvl1pPr>
            <a:lvl2pPr marL="800100" indent="-342900">
              <a:buClr>
                <a:srgbClr val="87888C"/>
              </a:buClr>
              <a:buFont typeface="Arial"/>
              <a:buChar char="•"/>
              <a:defRPr>
                <a:latin typeface="Times New Roman"/>
                <a:cs typeface="Times New Roman"/>
              </a:defRPr>
            </a:lvl2pPr>
            <a:lvl3pPr>
              <a:buClr>
                <a:srgbClr val="87888C"/>
              </a:buClr>
              <a:defRPr>
                <a:latin typeface="Times New Roman"/>
                <a:cs typeface="Times New Roman"/>
              </a:defRPr>
            </a:lvl3pPr>
            <a:lvl4pPr marL="1600200" indent="-228600">
              <a:buClr>
                <a:srgbClr val="87888C"/>
              </a:buClr>
              <a:buFont typeface="Arial"/>
              <a:buChar char="•"/>
              <a:defRPr>
                <a:latin typeface="Times New Roman"/>
                <a:cs typeface="Times New Roman"/>
              </a:defRPr>
            </a:lvl4pPr>
            <a:lvl5pPr marL="2057400" indent="-228600">
              <a:buClr>
                <a:srgbClr val="87888C"/>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87888C"/>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rgbClr val="000000"/>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42718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ANTITATIVE-Red1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p:nvPr>
        </p:nvSpPr>
        <p:spPr>
          <a:xfrm>
            <a:off x="0" y="1170432"/>
            <a:ext cx="9144000" cy="553998"/>
          </a:xfrm>
        </p:spPr>
        <p:txBody>
          <a:bodyPr/>
          <a:lstStyle>
            <a:lvl1pPr>
              <a:defRPr sz="3000">
                <a:solidFill>
                  <a:srgbClr val="AF2A42"/>
                </a:solidFill>
              </a:defRPr>
            </a:lvl1pPr>
          </a:lstStyle>
          <a:p>
            <a:r>
              <a:rPr lang="en-US" dirty="0" smtClean="0"/>
              <a:t>Click to edit Master title style</a:t>
            </a:r>
            <a:endParaRPr lang="en-US" dirty="0"/>
          </a:p>
        </p:txBody>
      </p:sp>
      <p:sp>
        <p:nvSpPr>
          <p:cNvPr id="10" name="Content Placeholder 2"/>
          <p:cNvSpPr>
            <a:spLocks noGrp="1"/>
          </p:cNvSpPr>
          <p:nvPr>
            <p:ph idx="1"/>
          </p:nvPr>
        </p:nvSpPr>
        <p:spPr>
          <a:xfrm>
            <a:off x="365125" y="1874520"/>
            <a:ext cx="3939438" cy="4718304"/>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874520"/>
            <a:ext cx="3939438" cy="4718304"/>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13866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QUANTITATIVE-Red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70432"/>
            <a:ext cx="9144000" cy="1015663"/>
          </a:xfrm>
        </p:spPr>
        <p:txBody>
          <a:bodyPr/>
          <a:lstStyle>
            <a:lvl1pPr>
              <a:defRPr sz="3000">
                <a:solidFill>
                  <a:srgbClr val="AF2A42"/>
                </a:solidFill>
              </a:defRPr>
            </a:lvl1pPr>
          </a:lstStyle>
          <a:p>
            <a:r>
              <a:rPr lang="en-US" dirty="0" smtClean="0"/>
              <a:t>Click to edit Master title style</a:t>
            </a:r>
            <a:br>
              <a:rPr lang="en-US" dirty="0" smtClean="0"/>
            </a:br>
            <a:endParaRPr lang="en-US" dirty="0"/>
          </a:p>
        </p:txBody>
      </p:sp>
      <p:sp>
        <p:nvSpPr>
          <p:cNvPr id="3" name="Content Placeholder 2"/>
          <p:cNvSpPr>
            <a:spLocks noGrp="1"/>
          </p:cNvSpPr>
          <p:nvPr>
            <p:ph idx="1"/>
          </p:nvPr>
        </p:nvSpPr>
        <p:spPr>
          <a:xfrm>
            <a:off x="365125" y="2368296"/>
            <a:ext cx="8229600" cy="423367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2214289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QUANTITATIVE-Red2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hasCustomPrompt="1"/>
          </p:nvPr>
        </p:nvSpPr>
        <p:spPr>
          <a:xfrm>
            <a:off x="0" y="1170432"/>
            <a:ext cx="9144000" cy="1015663"/>
          </a:xfrm>
        </p:spPr>
        <p:txBody>
          <a:bodyPr/>
          <a:lstStyle>
            <a:lvl1pPr>
              <a:defRPr sz="3000">
                <a:solidFill>
                  <a:srgbClr val="AF2A42"/>
                </a:solidFill>
              </a:defRPr>
            </a:lvl1pPr>
          </a:lstStyle>
          <a:p>
            <a:r>
              <a:rPr lang="en-US" dirty="0" smtClean="0"/>
              <a:t>Click to edit Master title style</a:t>
            </a:r>
            <a:br>
              <a:rPr lang="en-US" dirty="0" smtClean="0"/>
            </a:br>
            <a:endParaRPr lang="en-US" dirty="0"/>
          </a:p>
        </p:txBody>
      </p:sp>
      <p:sp>
        <p:nvSpPr>
          <p:cNvPr id="10" name="Content Placeholder 2"/>
          <p:cNvSpPr>
            <a:spLocks noGrp="1"/>
          </p:cNvSpPr>
          <p:nvPr>
            <p:ph idx="1"/>
          </p:nvPr>
        </p:nvSpPr>
        <p:spPr>
          <a:xfrm>
            <a:off x="365125" y="2368296"/>
            <a:ext cx="3939438" cy="423367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2368295"/>
            <a:ext cx="3939438" cy="423367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50333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ANTITATIVE-Red_Title and Content Without Re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3537546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ANTITATIVE-Red_Two Content Without Re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10" name="Content Placeholder 2"/>
          <p:cNvSpPr>
            <a:spLocks noGrp="1"/>
          </p:cNvSpPr>
          <p:nvPr>
            <p:ph idx="1"/>
          </p:nvPr>
        </p:nvSpPr>
        <p:spPr>
          <a:xfrm>
            <a:off x="365125" y="1170432"/>
            <a:ext cx="3939438" cy="542239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170432"/>
            <a:ext cx="3939438" cy="542239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07842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ANTITATIVE-Red_Title and Content (CheckPoi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2184638"/>
            <a:ext cx="8229600" cy="3889569"/>
          </a:xfrm>
        </p:spPr>
        <p:txBody>
          <a:bodyPr/>
          <a:lstStyle>
            <a:lvl1pPr marL="514350" indent="-514350">
              <a:buClrTx/>
              <a:buFont typeface="+mj-lt"/>
              <a:buAutoNum type="alphaLcParen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pic>
        <p:nvPicPr>
          <p:cNvPr id="7" name="Picture 6"/>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5" y="1446111"/>
            <a:ext cx="275256" cy="413838"/>
          </a:xfrm>
          <a:prstGeom prst="rect">
            <a:avLst/>
          </a:prstGeom>
          <a:noFill/>
          <a:ln>
            <a:noFill/>
          </a:ln>
          <a:extLst>
            <a:ext uri="{FAA26D3D-D897-4be2-8F04-BA451C77F1D7}">
              <ma14:placeholderFlag xmlns:ma14="http://schemas.microsoft.com/office/mac/drawingml/2011/main"/>
            </a:ext>
          </a:extLst>
        </p:spPr>
      </p:pic>
      <p:sp>
        <p:nvSpPr>
          <p:cNvPr id="8" name="Text Placeholder 9"/>
          <p:cNvSpPr>
            <a:spLocks noGrp="1"/>
          </p:cNvSpPr>
          <p:nvPr>
            <p:ph type="body" sz="quarter" idx="12"/>
          </p:nvPr>
        </p:nvSpPr>
        <p:spPr>
          <a:xfrm>
            <a:off x="630408" y="1559095"/>
            <a:ext cx="835699" cy="400110"/>
          </a:xfrm>
        </p:spPr>
        <p:txBody>
          <a:bodyPr>
            <a:spAutoFit/>
          </a:bodyPr>
          <a:lstStyle>
            <a:lvl1pPr marL="0" indent="0">
              <a:buFontTx/>
              <a:buNone/>
              <a:defRPr sz="2000" b="1">
                <a:latin typeface="Arial"/>
                <a:cs typeface="Arial"/>
              </a:defRPr>
            </a:lvl1pPr>
          </a:lstStyle>
          <a:p>
            <a:pPr lvl="0"/>
            <a:endParaRPr lang="en-US" dirty="0"/>
          </a:p>
        </p:txBody>
      </p:sp>
    </p:spTree>
    <p:extLst>
      <p:ext uri="{BB962C8B-B14F-4D97-AF65-F5344CB8AC3E}">
        <p14:creationId xmlns:p14="http://schemas.microsoft.com/office/powerpoint/2010/main" val="1610663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oncepts-Blue_Title and Content (Checkpoint)">
    <p:spTree>
      <p:nvGrpSpPr>
        <p:cNvPr id="1" name=""/>
        <p:cNvGrpSpPr/>
        <p:nvPr/>
      </p:nvGrpSpPr>
      <p:grpSpPr>
        <a:xfrm>
          <a:off x="0" y="0"/>
          <a:ext cx="0" cy="0"/>
          <a:chOff x="0" y="0"/>
          <a:chExt cx="0" cy="0"/>
        </a:xfrm>
      </p:grpSpPr>
      <p:sp>
        <p:nvSpPr>
          <p:cNvPr id="9" name="Rectangle 8"/>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12" name="Content Placeholder 2"/>
          <p:cNvSpPr>
            <a:spLocks noGrp="1"/>
          </p:cNvSpPr>
          <p:nvPr>
            <p:ph idx="1" hasCustomPrompt="1"/>
          </p:nvPr>
        </p:nvSpPr>
        <p:spPr>
          <a:xfrm>
            <a:off x="365125" y="1311407"/>
            <a:ext cx="8229600" cy="5279718"/>
          </a:xfrm>
        </p:spPr>
        <p:txBody>
          <a:bodyPr/>
          <a:lstStyle>
            <a:lvl1pPr marL="0" indent="0">
              <a:spcBef>
                <a:spcPts val="672"/>
              </a:spcBef>
              <a:buClr>
                <a:schemeClr val="tx1"/>
              </a:buClr>
              <a:buFont typeface="+mj-lt"/>
              <a:buNone/>
              <a:tabLst>
                <a:tab pos="911225" algn="l"/>
              </a:tabLst>
              <a:defRPr sz="2400">
                <a:latin typeface="Times New Roman"/>
                <a:cs typeface="Times New Roman"/>
              </a:defRPr>
            </a:lvl1pPr>
            <a:lvl2pPr marL="800100" indent="-342900">
              <a:spcBef>
                <a:spcPts val="672"/>
              </a:spcBef>
              <a:buClr>
                <a:srgbClr val="004A8F"/>
              </a:buClr>
              <a:buFont typeface="Arial"/>
              <a:buChar char="•"/>
              <a:defRPr sz="2400">
                <a:latin typeface="Times New Roman"/>
                <a:cs typeface="Times New Roman"/>
              </a:defRPr>
            </a:lvl2pPr>
            <a:lvl3pPr marL="1143000" indent="-228600">
              <a:spcBef>
                <a:spcPts val="672"/>
              </a:spcBef>
              <a:buClr>
                <a:srgbClr val="004A8F"/>
              </a:buClr>
              <a:buFont typeface="Arial"/>
              <a:buChar char="•"/>
              <a:defRPr sz="2000">
                <a:latin typeface="Times New Roman"/>
                <a:cs typeface="Times New Roman"/>
              </a:defRPr>
            </a:lvl3pPr>
            <a:lvl4pPr marL="1600200" indent="-228600">
              <a:spcBef>
                <a:spcPts val="672"/>
              </a:spcBef>
              <a:buClr>
                <a:srgbClr val="004A8F"/>
              </a:buClr>
              <a:buFont typeface="Arial"/>
              <a:buChar char="•"/>
              <a:defRPr sz="1800">
                <a:latin typeface="Times New Roman"/>
                <a:cs typeface="Times New Roman"/>
              </a:defRPr>
            </a:lvl4pPr>
            <a:lvl5pPr marL="2057400" indent="-228600">
              <a:spcBef>
                <a:spcPts val="672"/>
              </a:spcBef>
              <a:buClr>
                <a:srgbClr val="004A8F"/>
              </a:buClr>
              <a:buFont typeface="Arial"/>
              <a:buChar char="•"/>
              <a:defRPr sz="1800">
                <a:latin typeface="Times New Roman"/>
                <a:cs typeface="Times New Roman"/>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2"/>
          </p:nvPr>
        </p:nvSpPr>
        <p:spPr>
          <a:xfrm>
            <a:off x="630408" y="1351064"/>
            <a:ext cx="835699" cy="400110"/>
          </a:xfrm>
        </p:spPr>
        <p:txBody>
          <a:bodyPr>
            <a:spAutoFit/>
          </a:bodyPr>
          <a:lstStyle>
            <a:lvl1pPr marL="0" indent="0">
              <a:buFontTx/>
              <a:buNone/>
              <a:defRPr sz="2000" b="1">
                <a:latin typeface="Arial"/>
                <a:cs typeface="Arial"/>
              </a:defRPr>
            </a:lvl1pPr>
          </a:lstStyle>
          <a:p>
            <a:pPr lvl="0"/>
            <a:endParaRPr lang="en-US" dirty="0"/>
          </a:p>
        </p:txBody>
      </p:sp>
      <p:pic>
        <p:nvPicPr>
          <p:cNvPr id="16" name="Picture 15"/>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5" y="1238080"/>
            <a:ext cx="275256" cy="413838"/>
          </a:xfrm>
          <a:prstGeom prst="rect">
            <a:avLst/>
          </a:prstGeom>
          <a:noFill/>
          <a:ln>
            <a:noFill/>
          </a:ln>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1445480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ncepts-Red Click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228600" indent="0">
              <a:buClrTx/>
              <a:buFont typeface="+mj-lt"/>
              <a:buNone/>
              <a:defRPr>
                <a:latin typeface="Times New Roman"/>
                <a:cs typeface="Times New Roman"/>
              </a:defRPr>
            </a:lvl1pPr>
            <a:lvl2pPr marL="790575" indent="-574675">
              <a:buClrTx/>
              <a:buFont typeface="+mj-lt"/>
              <a:buAutoNum type="arabicPeriod"/>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0"/>
            <a:endParaRPr lang="en-US" dirty="0" smtClean="0"/>
          </a:p>
          <a:p>
            <a:pPr lvl="1"/>
            <a:r>
              <a:rPr lang="en-US" dirty="0" smtClean="0"/>
              <a:t>Second level</a:t>
            </a:r>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4753073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ACTICE-Blu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0432"/>
            <a:ext cx="9144000" cy="553998"/>
          </a:xfrm>
        </p:spPr>
        <p:txBody>
          <a:bodyPr/>
          <a:lstStyle>
            <a:lvl1pPr>
              <a:defRPr sz="3000">
                <a:solidFill>
                  <a:srgbClr val="004A8F"/>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5125" y="1874520"/>
            <a:ext cx="8229600" cy="4718304"/>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8437268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RACTICE-Red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0432"/>
            <a:ext cx="9144000" cy="553998"/>
          </a:xfrm>
        </p:spPr>
        <p:txBody>
          <a:bodyPr/>
          <a:lstStyle>
            <a:lvl1pPr>
              <a:defRPr sz="3000">
                <a:solidFill>
                  <a:srgbClr val="AF2A4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5125" y="1874520"/>
            <a:ext cx="8229600" cy="4718304"/>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834256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cepts-Gray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87888C"/>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rgbClr val="000000"/>
                </a:solidFill>
                <a:latin typeface="Arial"/>
                <a:cs typeface="Arial"/>
              </a:defRPr>
            </a:lvl1pPr>
          </a:lstStyle>
          <a:p>
            <a:pPr lvl="0"/>
            <a:r>
              <a:rPr lang="en-US" dirty="0" smtClean="0"/>
              <a:t>Click to edit Master text styles</a:t>
            </a:r>
          </a:p>
        </p:txBody>
      </p:sp>
      <p:sp>
        <p:nvSpPr>
          <p:cNvPr id="9" name="Title 1"/>
          <p:cNvSpPr>
            <a:spLocks noGrp="1"/>
          </p:cNvSpPr>
          <p:nvPr>
            <p:ph type="title"/>
          </p:nvPr>
        </p:nvSpPr>
        <p:spPr>
          <a:xfrm>
            <a:off x="0" y="1170432"/>
            <a:ext cx="9144000" cy="553998"/>
          </a:xfrm>
        </p:spPr>
        <p:txBody>
          <a:bodyPr/>
          <a:lstStyle>
            <a:lvl1pPr>
              <a:defRPr sz="3000"/>
            </a:lvl1pPr>
          </a:lstStyle>
          <a:p>
            <a:r>
              <a:rPr lang="en-US" dirty="0" smtClean="0"/>
              <a:t>Click to edit Master title style</a:t>
            </a:r>
            <a:endParaRPr lang="en-US" dirty="0"/>
          </a:p>
        </p:txBody>
      </p:sp>
      <p:sp>
        <p:nvSpPr>
          <p:cNvPr id="11" name="Content Placeholder 2"/>
          <p:cNvSpPr>
            <a:spLocks noGrp="1"/>
          </p:cNvSpPr>
          <p:nvPr>
            <p:ph idx="1"/>
          </p:nvPr>
        </p:nvSpPr>
        <p:spPr>
          <a:xfrm>
            <a:off x="365125" y="1874520"/>
            <a:ext cx="3939438" cy="4718304"/>
          </a:xfrm>
        </p:spPr>
        <p:txBody>
          <a:bodyPr/>
          <a:lstStyle>
            <a:lvl1pPr marL="342900" indent="-342900">
              <a:buClr>
                <a:srgbClr val="87888C"/>
              </a:buClr>
              <a:buFont typeface="Arial"/>
              <a:buChar char="•"/>
              <a:defRPr>
                <a:latin typeface="Times New Roman"/>
                <a:cs typeface="Times New Roman"/>
              </a:defRPr>
            </a:lvl1pPr>
            <a:lvl2pPr marL="800100" indent="-342900">
              <a:buClr>
                <a:srgbClr val="87888C"/>
              </a:buClr>
              <a:buFont typeface="Arial"/>
              <a:buChar char="•"/>
              <a:defRPr>
                <a:latin typeface="Times New Roman"/>
                <a:cs typeface="Times New Roman"/>
              </a:defRPr>
            </a:lvl2pPr>
            <a:lvl3pPr marL="1143000" indent="-228600">
              <a:buClr>
                <a:srgbClr val="87888C"/>
              </a:buClr>
              <a:buFont typeface="Arial"/>
              <a:buChar char="•"/>
              <a:defRPr>
                <a:latin typeface="Times New Roman"/>
                <a:cs typeface="Times New Roman"/>
              </a:defRPr>
            </a:lvl3pPr>
            <a:lvl4pPr marL="1600200" indent="-228600">
              <a:buClr>
                <a:srgbClr val="87888C"/>
              </a:buClr>
              <a:buFont typeface="Arial"/>
              <a:buChar char="•"/>
              <a:defRPr>
                <a:latin typeface="Times New Roman"/>
                <a:cs typeface="Times New Roman"/>
              </a:defRPr>
            </a:lvl4pPr>
            <a:lvl5pPr marL="2057400" indent="-228600">
              <a:buClr>
                <a:srgbClr val="87888C"/>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12"/>
          </p:nvPr>
        </p:nvSpPr>
        <p:spPr>
          <a:xfrm>
            <a:off x="4558878" y="1874520"/>
            <a:ext cx="3939438" cy="4718304"/>
          </a:xfrm>
        </p:spPr>
        <p:txBody>
          <a:bodyPr/>
          <a:lstStyle>
            <a:lvl1pPr marL="342900" indent="-342900">
              <a:buClr>
                <a:srgbClr val="87888C"/>
              </a:buClr>
              <a:buFont typeface="Arial"/>
              <a:buChar char="•"/>
              <a:defRPr>
                <a:latin typeface="Times New Roman"/>
                <a:cs typeface="Times New Roman"/>
              </a:defRPr>
            </a:lvl1pPr>
            <a:lvl2pPr marL="800100" indent="-342900">
              <a:buClr>
                <a:srgbClr val="87888C"/>
              </a:buClr>
              <a:buFont typeface="Arial"/>
              <a:buChar char="•"/>
              <a:defRPr>
                <a:latin typeface="Times New Roman"/>
                <a:cs typeface="Times New Roman"/>
              </a:defRPr>
            </a:lvl2pPr>
            <a:lvl3pPr marL="1143000" indent="-228600">
              <a:buClr>
                <a:srgbClr val="87888C"/>
              </a:buClr>
              <a:buFont typeface="Arial"/>
              <a:buChar char="•"/>
              <a:defRPr>
                <a:latin typeface="Times New Roman"/>
                <a:cs typeface="Times New Roman"/>
              </a:defRPr>
            </a:lvl3pPr>
            <a:lvl4pPr marL="1600200" indent="-228600">
              <a:buClr>
                <a:srgbClr val="87888C"/>
              </a:buClr>
              <a:buFont typeface="Arial"/>
              <a:buChar char="•"/>
              <a:defRPr>
                <a:latin typeface="Times New Roman"/>
                <a:cs typeface="Times New Roman"/>
              </a:defRPr>
            </a:lvl4pPr>
            <a:lvl5pPr marL="2057400" indent="-228600">
              <a:buClr>
                <a:srgbClr val="87888C"/>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96164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RACTICE-Red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70432"/>
            <a:ext cx="9144000" cy="1015663"/>
          </a:xfrm>
        </p:spPr>
        <p:txBody>
          <a:bodyPr/>
          <a:lstStyle>
            <a:lvl1pPr>
              <a:defRPr sz="3000">
                <a:solidFill>
                  <a:srgbClr val="AF2A42"/>
                </a:solidFill>
              </a:defRPr>
            </a:lvl1pPr>
          </a:lstStyle>
          <a:p>
            <a:r>
              <a:rPr lang="en-US" dirty="0" smtClean="0"/>
              <a:t>Click to edit Master title style</a:t>
            </a:r>
            <a:br>
              <a:rPr lang="en-US" dirty="0" smtClean="0"/>
            </a:br>
            <a:endParaRPr lang="en-US" dirty="0"/>
          </a:p>
        </p:txBody>
      </p:sp>
      <p:sp>
        <p:nvSpPr>
          <p:cNvPr id="3" name="Content Placeholder 2"/>
          <p:cNvSpPr>
            <a:spLocks noGrp="1"/>
          </p:cNvSpPr>
          <p:nvPr>
            <p:ph idx="1"/>
          </p:nvPr>
        </p:nvSpPr>
        <p:spPr>
          <a:xfrm>
            <a:off x="365125" y="2368296"/>
            <a:ext cx="8229600" cy="423367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9160571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ACTICE-Blue1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p:nvPr>
        </p:nvSpPr>
        <p:spPr>
          <a:xfrm>
            <a:off x="0" y="1170432"/>
            <a:ext cx="9144000" cy="553998"/>
          </a:xfrm>
        </p:spPr>
        <p:txBody>
          <a:bodyPr/>
          <a:lstStyle>
            <a:lvl1pPr>
              <a:defRPr sz="3000">
                <a:solidFill>
                  <a:srgbClr val="004A8F"/>
                </a:solidFill>
              </a:defRPr>
            </a:lvl1pPr>
          </a:lstStyle>
          <a:p>
            <a:r>
              <a:rPr lang="en-US" dirty="0" smtClean="0"/>
              <a:t>Click to edit Master title style</a:t>
            </a:r>
            <a:endParaRPr lang="en-US" dirty="0"/>
          </a:p>
        </p:txBody>
      </p:sp>
      <p:sp>
        <p:nvSpPr>
          <p:cNvPr id="10" name="Content Placeholder 2"/>
          <p:cNvSpPr>
            <a:spLocks noGrp="1"/>
          </p:cNvSpPr>
          <p:nvPr>
            <p:ph idx="1"/>
          </p:nvPr>
        </p:nvSpPr>
        <p:spPr>
          <a:xfrm>
            <a:off x="365125" y="1874520"/>
            <a:ext cx="3939438" cy="4718304"/>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874520"/>
            <a:ext cx="3939438" cy="4718304"/>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7413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PRACTICE-Blu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70432"/>
            <a:ext cx="9144000" cy="1015663"/>
          </a:xfrm>
        </p:spPr>
        <p:txBody>
          <a:bodyPr/>
          <a:lstStyle>
            <a:lvl1pPr>
              <a:defRPr sz="3000">
                <a:solidFill>
                  <a:srgbClr val="004A8F"/>
                </a:solidFill>
              </a:defRPr>
            </a:lvl1pPr>
          </a:lstStyle>
          <a:p>
            <a:r>
              <a:rPr lang="en-US" dirty="0" smtClean="0"/>
              <a:t>Click to edit Master title style</a:t>
            </a:r>
            <a:br>
              <a:rPr lang="en-US" dirty="0" smtClean="0"/>
            </a:br>
            <a:endParaRPr lang="en-US" dirty="0"/>
          </a:p>
        </p:txBody>
      </p:sp>
      <p:sp>
        <p:nvSpPr>
          <p:cNvPr id="3" name="Content Placeholder 2"/>
          <p:cNvSpPr>
            <a:spLocks noGrp="1"/>
          </p:cNvSpPr>
          <p:nvPr>
            <p:ph idx="1"/>
          </p:nvPr>
        </p:nvSpPr>
        <p:spPr>
          <a:xfrm>
            <a:off x="365125" y="2368296"/>
            <a:ext cx="8229600"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41234137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RACTICE-Blue2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hasCustomPrompt="1"/>
          </p:nvPr>
        </p:nvSpPr>
        <p:spPr>
          <a:xfrm>
            <a:off x="0" y="1170432"/>
            <a:ext cx="9144000" cy="1015663"/>
          </a:xfrm>
        </p:spPr>
        <p:txBody>
          <a:bodyPr/>
          <a:lstStyle>
            <a:lvl1pPr>
              <a:defRPr sz="3000">
                <a:solidFill>
                  <a:srgbClr val="004A8F"/>
                </a:solidFill>
              </a:defRPr>
            </a:lvl1pPr>
          </a:lstStyle>
          <a:p>
            <a:r>
              <a:rPr lang="en-US" dirty="0" smtClean="0"/>
              <a:t>Click to edit Master title style</a:t>
            </a:r>
            <a:br>
              <a:rPr lang="en-US" dirty="0" smtClean="0"/>
            </a:br>
            <a:endParaRPr lang="en-US" dirty="0"/>
          </a:p>
        </p:txBody>
      </p:sp>
      <p:sp>
        <p:nvSpPr>
          <p:cNvPr id="10" name="Content Placeholder 2"/>
          <p:cNvSpPr>
            <a:spLocks noGrp="1"/>
          </p:cNvSpPr>
          <p:nvPr>
            <p:ph idx="1"/>
          </p:nvPr>
        </p:nvSpPr>
        <p:spPr>
          <a:xfrm>
            <a:off x="365125" y="2368296"/>
            <a:ext cx="3939438"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2368296"/>
            <a:ext cx="3939438"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253476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ACTICE-Blue_Title and Content Without Re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5441829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ACTICE-Blue_Two Content Without Re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10" name="Content Placeholder 2"/>
          <p:cNvSpPr>
            <a:spLocks noGrp="1"/>
          </p:cNvSpPr>
          <p:nvPr>
            <p:ph idx="1"/>
          </p:nvPr>
        </p:nvSpPr>
        <p:spPr>
          <a:xfrm>
            <a:off x="365125" y="1170432"/>
            <a:ext cx="3939438"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170432"/>
            <a:ext cx="3939438"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406481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ACTICE-Blue_Two Content Without Red_Check points01">
    <p:spTree>
      <p:nvGrpSpPr>
        <p:cNvPr id="1" name=""/>
        <p:cNvGrpSpPr/>
        <p:nvPr/>
      </p:nvGrpSpPr>
      <p:grpSpPr>
        <a:xfrm>
          <a:off x="0" y="0"/>
          <a:ext cx="0" cy="0"/>
          <a:chOff x="0" y="0"/>
          <a:chExt cx="0" cy="0"/>
        </a:xfrm>
      </p:grpSpPr>
      <p:sp>
        <p:nvSpPr>
          <p:cNvPr id="10" name="Rectangle 9"/>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Content Placeholder 2"/>
          <p:cNvSpPr>
            <a:spLocks noGrp="1"/>
          </p:cNvSpPr>
          <p:nvPr>
            <p:ph idx="1" hasCustomPrompt="1"/>
          </p:nvPr>
        </p:nvSpPr>
        <p:spPr>
          <a:xfrm>
            <a:off x="365125" y="1311407"/>
            <a:ext cx="8229600" cy="5279718"/>
          </a:xfrm>
        </p:spPr>
        <p:txBody>
          <a:bodyPr/>
          <a:lstStyle>
            <a:lvl1pPr marL="0" indent="0">
              <a:spcBef>
                <a:spcPts val="672"/>
              </a:spcBef>
              <a:buClr>
                <a:schemeClr val="tx1"/>
              </a:buClr>
              <a:buFont typeface="+mj-lt"/>
              <a:buNone/>
              <a:tabLst>
                <a:tab pos="911225" algn="l"/>
              </a:tabLst>
              <a:defRPr sz="2400">
                <a:latin typeface="Times New Roman"/>
                <a:cs typeface="Times New Roman"/>
              </a:defRPr>
            </a:lvl1pPr>
            <a:lvl2pPr marL="800100" indent="-342900">
              <a:spcBef>
                <a:spcPts val="672"/>
              </a:spcBef>
              <a:buClr>
                <a:srgbClr val="004A8F"/>
              </a:buClr>
              <a:buFont typeface="Arial"/>
              <a:buChar char="•"/>
              <a:defRPr sz="2400">
                <a:latin typeface="Times New Roman"/>
                <a:cs typeface="Times New Roman"/>
              </a:defRPr>
            </a:lvl2pPr>
            <a:lvl3pPr marL="1143000" indent="-228600">
              <a:spcBef>
                <a:spcPts val="672"/>
              </a:spcBef>
              <a:buClr>
                <a:srgbClr val="004A8F"/>
              </a:buClr>
              <a:buFont typeface="Arial"/>
              <a:buChar char="•"/>
              <a:defRPr sz="2000">
                <a:latin typeface="Times New Roman"/>
                <a:cs typeface="Times New Roman"/>
              </a:defRPr>
            </a:lvl3pPr>
            <a:lvl4pPr marL="1600200" indent="-228600">
              <a:spcBef>
                <a:spcPts val="672"/>
              </a:spcBef>
              <a:buClr>
                <a:srgbClr val="004A8F"/>
              </a:buClr>
              <a:buFont typeface="Arial"/>
              <a:buChar char="•"/>
              <a:defRPr sz="1800">
                <a:latin typeface="Times New Roman"/>
                <a:cs typeface="Times New Roman"/>
              </a:defRPr>
            </a:lvl4pPr>
            <a:lvl5pPr marL="2057400" indent="-228600">
              <a:spcBef>
                <a:spcPts val="672"/>
              </a:spcBef>
              <a:buClr>
                <a:srgbClr val="004A8F"/>
              </a:buClr>
              <a:buFont typeface="Arial"/>
              <a:buChar char="•"/>
              <a:defRPr sz="1800">
                <a:latin typeface="Times New Roman"/>
                <a:cs typeface="Times New Roman"/>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2"/>
          </p:nvPr>
        </p:nvSpPr>
        <p:spPr>
          <a:xfrm>
            <a:off x="630408" y="1351064"/>
            <a:ext cx="835699" cy="400110"/>
          </a:xfrm>
        </p:spPr>
        <p:txBody>
          <a:bodyPr>
            <a:spAutoFit/>
          </a:bodyPr>
          <a:lstStyle>
            <a:lvl1pPr marL="0" indent="0">
              <a:buFontTx/>
              <a:buNone/>
              <a:defRPr sz="2000" b="1">
                <a:latin typeface="Arial"/>
                <a:cs typeface="Arial"/>
              </a:defRPr>
            </a:lvl1pPr>
          </a:lstStyle>
          <a:p>
            <a:pPr lvl="0"/>
            <a:endParaRPr lang="en-US" dirty="0"/>
          </a:p>
        </p:txBody>
      </p:sp>
      <p:pic>
        <p:nvPicPr>
          <p:cNvPr id="12" name="Picture 1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5" y="1238080"/>
            <a:ext cx="275256" cy="413838"/>
          </a:xfrm>
          <a:prstGeom prst="rect">
            <a:avLst/>
          </a:prstGeom>
          <a:noFill/>
          <a:ln>
            <a:noFill/>
          </a:ln>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4054165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40081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cepts-Gray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342900" indent="-342900">
              <a:buClr>
                <a:srgbClr val="87888C"/>
              </a:buClr>
              <a:buFont typeface="Arial"/>
              <a:buChar char="•"/>
              <a:defRPr>
                <a:solidFill>
                  <a:srgbClr val="000000"/>
                </a:solidFill>
                <a:latin typeface="Times New Roman"/>
                <a:cs typeface="Times New Roman"/>
              </a:defRPr>
            </a:lvl1pPr>
            <a:lvl2pPr marL="800100" indent="-342900">
              <a:buClr>
                <a:srgbClr val="87888C"/>
              </a:buClr>
              <a:buFont typeface="Arial"/>
              <a:buChar char="•"/>
              <a:defRPr>
                <a:latin typeface="Times New Roman"/>
                <a:cs typeface="Times New Roman"/>
              </a:defRPr>
            </a:lvl2pPr>
            <a:lvl3pPr marL="1143000" indent="-228600">
              <a:buClr>
                <a:srgbClr val="87888C"/>
              </a:buClr>
              <a:buFont typeface="Arial"/>
              <a:buChar char="•"/>
              <a:defRPr>
                <a:latin typeface="Times New Roman"/>
                <a:cs typeface="Times New Roman"/>
              </a:defRPr>
            </a:lvl3pPr>
            <a:lvl4pPr marL="1600200" indent="-228600">
              <a:buClr>
                <a:srgbClr val="87888C"/>
              </a:buClr>
              <a:buFont typeface="Arial"/>
              <a:buChar char="•"/>
              <a:defRPr>
                <a:latin typeface="Times New Roman"/>
                <a:cs typeface="Times New Roman"/>
              </a:defRPr>
            </a:lvl4pPr>
            <a:lvl5pPr marL="2057400" indent="-228600">
              <a:buClr>
                <a:srgbClr val="87888C"/>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87888C"/>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rgbClr val="000000"/>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023901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cepts-Gray2_Two Content">
    <p:spTree>
      <p:nvGrpSpPr>
        <p:cNvPr id="1" name=""/>
        <p:cNvGrpSpPr/>
        <p:nvPr/>
      </p:nvGrpSpPr>
      <p:grpSpPr>
        <a:xfrm>
          <a:off x="0" y="0"/>
          <a:ext cx="0" cy="0"/>
          <a:chOff x="0" y="0"/>
          <a:chExt cx="0" cy="0"/>
        </a:xfrm>
      </p:grpSpPr>
      <p:sp>
        <p:nvSpPr>
          <p:cNvPr id="12" name="Rectangle 11"/>
          <p:cNvSpPr>
            <a:spLocks noChangeArrowheads="1"/>
          </p:cNvSpPr>
          <p:nvPr userDrawn="1"/>
        </p:nvSpPr>
        <p:spPr bwMode="auto">
          <a:xfrm>
            <a:off x="-6350" y="0"/>
            <a:ext cx="9162288" cy="1166400"/>
          </a:xfrm>
          <a:prstGeom prst="rect">
            <a:avLst/>
          </a:prstGeom>
          <a:solidFill>
            <a:srgbClr val="87888C"/>
          </a:solidFill>
          <a:ln>
            <a:noFill/>
          </a:ln>
          <a:effectLst/>
          <a:extLst/>
        </p:spPr>
        <p:txBody>
          <a:bodyPr wrap="none" anchor="ctr"/>
          <a:lstStyle/>
          <a:p>
            <a:pPr algn="ctr"/>
            <a:endParaRPr lang="en-US" dirty="0">
              <a:solidFill>
                <a:schemeClr val="accent1"/>
              </a:solidFill>
            </a:endParaRPr>
          </a:p>
        </p:txBody>
      </p:sp>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tx1"/>
                </a:solidFill>
                <a:latin typeface="Arial"/>
                <a:cs typeface="Arial"/>
              </a:defRPr>
            </a:lvl1pPr>
          </a:lstStyle>
          <a:p>
            <a:pPr lvl="0"/>
            <a:r>
              <a:rPr lang="en-US" dirty="0" smtClean="0"/>
              <a:t>Click to edit Master text styles</a:t>
            </a:r>
          </a:p>
        </p:txBody>
      </p:sp>
      <p:sp>
        <p:nvSpPr>
          <p:cNvPr id="10" name="Content Placeholder 2"/>
          <p:cNvSpPr>
            <a:spLocks noGrp="1"/>
          </p:cNvSpPr>
          <p:nvPr>
            <p:ph idx="1"/>
          </p:nvPr>
        </p:nvSpPr>
        <p:spPr>
          <a:xfrm>
            <a:off x="365125" y="1170432"/>
            <a:ext cx="3939438" cy="5422392"/>
          </a:xfrm>
        </p:spPr>
        <p:txBody>
          <a:bodyPr/>
          <a:lstStyle>
            <a:lvl1pPr marL="342900" indent="-342900">
              <a:buClr>
                <a:srgbClr val="87888C"/>
              </a:buClr>
              <a:buFont typeface="Arial"/>
              <a:buChar char="•"/>
              <a:defRPr lang="en-US" sz="2800" dirty="0" smtClean="0">
                <a:solidFill>
                  <a:srgbClr val="000000"/>
                </a:solidFill>
                <a:latin typeface="Times New Roman"/>
                <a:ea typeface="+mn-ea"/>
                <a:cs typeface="Times New Roman"/>
              </a:defRPr>
            </a:lvl1pPr>
            <a:lvl2pPr marL="800100" indent="-342900">
              <a:buClr>
                <a:srgbClr val="87888C"/>
              </a:buClr>
              <a:buFont typeface="Arial"/>
              <a:buChar char="•"/>
              <a:defRPr>
                <a:latin typeface="Times New Roman"/>
                <a:cs typeface="Times New Roman"/>
              </a:defRPr>
            </a:lvl2pPr>
            <a:lvl3pPr marL="1143000" indent="-228600">
              <a:buClr>
                <a:srgbClr val="87888C"/>
              </a:buClr>
              <a:buFont typeface="Arial"/>
              <a:buChar char="•"/>
              <a:defRPr>
                <a:latin typeface="Times New Roman"/>
                <a:cs typeface="Times New Roman"/>
              </a:defRPr>
            </a:lvl3pPr>
            <a:lvl4pPr marL="1600200" indent="-228600">
              <a:buClr>
                <a:srgbClr val="87888C"/>
              </a:buClr>
              <a:buFont typeface="Arial"/>
              <a:buChar char="•"/>
              <a:defRPr>
                <a:latin typeface="Times New Roman"/>
                <a:cs typeface="Times New Roman"/>
              </a:defRPr>
            </a:lvl4pPr>
            <a:lvl5pPr marL="2057400" indent="-228600">
              <a:buClr>
                <a:srgbClr val="87888C"/>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170432"/>
            <a:ext cx="3939438" cy="5422392"/>
          </a:xfrm>
        </p:spPr>
        <p:txBody>
          <a:bodyPr/>
          <a:lstStyle>
            <a:lvl1pPr marL="342900" indent="-342900">
              <a:buClr>
                <a:srgbClr val="87888C"/>
              </a:buClr>
              <a:buFont typeface="Arial"/>
              <a:buChar char="•"/>
              <a:defRPr>
                <a:latin typeface="Times New Roman"/>
                <a:cs typeface="Times New Roman"/>
              </a:defRPr>
            </a:lvl1pPr>
            <a:lvl2pPr marL="800100" indent="-342900">
              <a:buClr>
                <a:srgbClr val="87888C"/>
              </a:buClr>
              <a:buFont typeface="Arial"/>
              <a:buChar char="•"/>
              <a:defRPr>
                <a:latin typeface="Times New Roman"/>
                <a:cs typeface="Times New Roman"/>
              </a:defRPr>
            </a:lvl2pPr>
            <a:lvl3pPr marL="1143000" indent="-228600">
              <a:buClr>
                <a:srgbClr val="87888C"/>
              </a:buClr>
              <a:buFont typeface="Arial"/>
              <a:buChar char="•"/>
              <a:defRPr>
                <a:latin typeface="Times New Roman"/>
                <a:cs typeface="Times New Roman"/>
              </a:defRPr>
            </a:lvl3pPr>
            <a:lvl4pPr marL="1600200" indent="-228600">
              <a:buClr>
                <a:srgbClr val="87888C"/>
              </a:buClr>
              <a:buFont typeface="Arial"/>
              <a:buChar char="•"/>
              <a:defRPr>
                <a:latin typeface="Times New Roman"/>
                <a:cs typeface="Times New Roman"/>
              </a:defRPr>
            </a:lvl4pPr>
            <a:lvl5pPr marL="2057400" indent="-228600">
              <a:buClr>
                <a:srgbClr val="87888C"/>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92702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cepts-Blu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0432"/>
            <a:ext cx="9144000" cy="553998"/>
          </a:xfrm>
        </p:spPr>
        <p:txBody>
          <a:bodyPr/>
          <a:lstStyle>
            <a:lvl1pPr>
              <a:defRPr sz="3000">
                <a:solidFill>
                  <a:srgbClr val="004A8F"/>
                </a:solidFill>
              </a:defRPr>
            </a:lvl1pPr>
          </a:lstStyle>
          <a:p>
            <a:r>
              <a:rPr lang="en-US" dirty="0" smtClean="0"/>
              <a:t>Click to edit Master title style</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7" name="Content Placeholder 2"/>
          <p:cNvSpPr>
            <a:spLocks noGrp="1"/>
          </p:cNvSpPr>
          <p:nvPr>
            <p:ph idx="1"/>
          </p:nvPr>
        </p:nvSpPr>
        <p:spPr>
          <a:xfrm>
            <a:off x="365125" y="1874520"/>
            <a:ext cx="8229600" cy="4718304"/>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77737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ncepts-Blue2_Two Content2">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p:nvPr>
        </p:nvSpPr>
        <p:spPr>
          <a:xfrm>
            <a:off x="0" y="1170432"/>
            <a:ext cx="9144000" cy="553998"/>
          </a:xfrm>
        </p:spPr>
        <p:txBody>
          <a:bodyPr/>
          <a:lstStyle>
            <a:lvl1pPr>
              <a:defRPr sz="3000">
                <a:solidFill>
                  <a:srgbClr val="004A8F"/>
                </a:solidFill>
              </a:defRPr>
            </a:lvl1pPr>
          </a:lstStyle>
          <a:p>
            <a:r>
              <a:rPr lang="en-US" dirty="0" smtClean="0"/>
              <a:t>Click to edit Master title style</a:t>
            </a:r>
            <a:endParaRPr lang="en-US" dirty="0"/>
          </a:p>
        </p:txBody>
      </p:sp>
      <p:sp>
        <p:nvSpPr>
          <p:cNvPr id="10" name="Content Placeholder 2"/>
          <p:cNvSpPr>
            <a:spLocks noGrp="1"/>
          </p:cNvSpPr>
          <p:nvPr>
            <p:ph idx="1"/>
          </p:nvPr>
        </p:nvSpPr>
        <p:spPr>
          <a:xfrm>
            <a:off x="365125" y="1874520"/>
            <a:ext cx="3939438" cy="4718304"/>
          </a:xfrm>
        </p:spPr>
        <p:txBody>
          <a:bodyPr/>
          <a:lstStyle>
            <a:lvl1pPr marL="342900" indent="-342900">
              <a:spcBef>
                <a:spcPts val="672"/>
              </a:spcBef>
              <a:buClr>
                <a:srgbClr val="004A8F"/>
              </a:buClr>
              <a:buFont typeface="Arial"/>
              <a:buChar char="•"/>
              <a:defRPr>
                <a:latin typeface="Times New Roman"/>
                <a:cs typeface="Times New Roman"/>
              </a:defRPr>
            </a:lvl1pPr>
            <a:lvl2pPr marL="800100" indent="-342900">
              <a:spcBef>
                <a:spcPts val="672"/>
              </a:spcBef>
              <a:buClr>
                <a:srgbClr val="004A8F"/>
              </a:buClr>
              <a:buFont typeface="Arial"/>
              <a:buChar char="•"/>
              <a:defRPr>
                <a:latin typeface="Times New Roman"/>
                <a:cs typeface="Times New Roman"/>
              </a:defRPr>
            </a:lvl2pPr>
            <a:lvl3pPr marL="1143000" indent="-228600">
              <a:spcBef>
                <a:spcPts val="672"/>
              </a:spcBef>
              <a:buClr>
                <a:srgbClr val="004A8F"/>
              </a:buClr>
              <a:buFont typeface="Arial"/>
              <a:buChar char="•"/>
              <a:defRPr>
                <a:latin typeface="Times New Roman"/>
                <a:cs typeface="Times New Roman"/>
              </a:defRPr>
            </a:lvl3pPr>
            <a:lvl4pPr marL="1600200" indent="-228600">
              <a:spcBef>
                <a:spcPts val="672"/>
              </a:spcBef>
              <a:buClr>
                <a:srgbClr val="004A8F"/>
              </a:buClr>
              <a:buFont typeface="Arial"/>
              <a:buChar char="•"/>
              <a:defRPr>
                <a:latin typeface="Times New Roman"/>
                <a:cs typeface="Times New Roman"/>
              </a:defRPr>
            </a:lvl4pPr>
            <a:lvl5pPr marL="2057400" indent="-228600">
              <a:spcBef>
                <a:spcPts val="672"/>
              </a:spcBef>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874520"/>
            <a:ext cx="3939438" cy="4718304"/>
          </a:xfrm>
        </p:spPr>
        <p:txBody>
          <a:bodyPr/>
          <a:lstStyle>
            <a:lvl1pPr marL="342900" indent="-342900">
              <a:spcBef>
                <a:spcPts val="672"/>
              </a:spcBef>
              <a:buClr>
                <a:srgbClr val="004A8F"/>
              </a:buClr>
              <a:buFont typeface="Arial"/>
              <a:buChar char="•"/>
              <a:defRPr>
                <a:latin typeface="Times New Roman"/>
                <a:cs typeface="Times New Roman"/>
              </a:defRPr>
            </a:lvl1pPr>
            <a:lvl2pPr marL="800100" indent="-342900">
              <a:spcBef>
                <a:spcPts val="672"/>
              </a:spcBef>
              <a:buClr>
                <a:srgbClr val="004A8F"/>
              </a:buClr>
              <a:buFont typeface="Arial"/>
              <a:buChar char="•"/>
              <a:defRPr>
                <a:latin typeface="Times New Roman"/>
                <a:cs typeface="Times New Roman"/>
              </a:defRPr>
            </a:lvl2pPr>
            <a:lvl3pPr marL="1143000" indent="-228600">
              <a:spcBef>
                <a:spcPts val="672"/>
              </a:spcBef>
              <a:buClr>
                <a:srgbClr val="004A8F"/>
              </a:buClr>
              <a:buFont typeface="Arial"/>
              <a:buChar char="•"/>
              <a:defRPr>
                <a:latin typeface="Times New Roman"/>
                <a:cs typeface="Times New Roman"/>
              </a:defRPr>
            </a:lvl3pPr>
            <a:lvl4pPr marL="1600200" indent="-228600">
              <a:spcBef>
                <a:spcPts val="672"/>
              </a:spcBef>
              <a:buClr>
                <a:srgbClr val="004A8F"/>
              </a:buClr>
              <a:buFont typeface="Arial"/>
              <a:buChar char="•"/>
              <a:defRPr>
                <a:latin typeface="Times New Roman"/>
                <a:cs typeface="Times New Roman"/>
              </a:defRPr>
            </a:lvl4pPr>
            <a:lvl5pPr marL="2057400" indent="-228600">
              <a:spcBef>
                <a:spcPts val="672"/>
              </a:spcBef>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41559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cepts-Blu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70432"/>
            <a:ext cx="9144000" cy="1014984"/>
          </a:xfrm>
        </p:spPr>
        <p:txBody>
          <a:bodyPr/>
          <a:lstStyle>
            <a:lvl1pPr>
              <a:defRPr sz="3000">
                <a:solidFill>
                  <a:srgbClr val="004A8F"/>
                </a:solidFill>
              </a:defRPr>
            </a:lvl1pPr>
          </a:lstStyle>
          <a:p>
            <a:r>
              <a:rPr lang="en-US" dirty="0" smtClean="0"/>
              <a:t>Click to edit Master title style</a:t>
            </a:r>
            <a:br>
              <a:rPr lang="en-US" dirty="0" smtClean="0"/>
            </a:br>
            <a:endParaRPr lang="en-US" dirty="0"/>
          </a:p>
        </p:txBody>
      </p:sp>
      <p:sp>
        <p:nvSpPr>
          <p:cNvPr id="3" name="Content Placeholder 2"/>
          <p:cNvSpPr>
            <a:spLocks noGrp="1"/>
          </p:cNvSpPr>
          <p:nvPr>
            <p:ph idx="1"/>
          </p:nvPr>
        </p:nvSpPr>
        <p:spPr>
          <a:xfrm>
            <a:off x="365125" y="2368296"/>
            <a:ext cx="8229600"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4174442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cepts-Blue2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hasCustomPrompt="1"/>
          </p:nvPr>
        </p:nvSpPr>
        <p:spPr>
          <a:xfrm>
            <a:off x="0" y="1170432"/>
            <a:ext cx="9144000" cy="1015663"/>
          </a:xfrm>
        </p:spPr>
        <p:txBody>
          <a:bodyPr/>
          <a:lstStyle>
            <a:lvl1pPr>
              <a:defRPr sz="3000">
                <a:solidFill>
                  <a:srgbClr val="004A8F"/>
                </a:solidFill>
              </a:defRPr>
            </a:lvl1pPr>
          </a:lstStyle>
          <a:p>
            <a:r>
              <a:rPr lang="en-US" dirty="0" smtClean="0"/>
              <a:t>Click to edit Master title style</a:t>
            </a:r>
            <a:br>
              <a:rPr lang="en-US" dirty="0" smtClean="0"/>
            </a:br>
            <a:endParaRPr lang="en-US" dirty="0"/>
          </a:p>
        </p:txBody>
      </p:sp>
      <p:sp>
        <p:nvSpPr>
          <p:cNvPr id="10" name="Content Placeholder 2"/>
          <p:cNvSpPr>
            <a:spLocks noGrp="1"/>
          </p:cNvSpPr>
          <p:nvPr>
            <p:ph idx="1"/>
          </p:nvPr>
        </p:nvSpPr>
        <p:spPr>
          <a:xfrm>
            <a:off x="365125" y="2368295"/>
            <a:ext cx="3939438"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2368296"/>
            <a:ext cx="3939438"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51369408"/>
      </p:ext>
    </p:extLst>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0" y="614908"/>
            <a:ext cx="9144000" cy="579438"/>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57200" tIns="45720" rIns="91440" bIns="45720" numCol="1" anchor="t" anchorCtr="0" compatLnSpc="1">
            <a:prstTxWarp prst="textNoShape">
              <a:avLst/>
            </a:prstTxWarp>
            <a:spAutoFit/>
          </a:bodyPr>
          <a:lstStyle/>
          <a:p>
            <a:pPr lvl="0"/>
            <a:r>
              <a:rPr lang="en-US" dirty="0"/>
              <a:t>Click to edit Master title style</a:t>
            </a:r>
          </a:p>
        </p:txBody>
      </p:sp>
      <p:sp>
        <p:nvSpPr>
          <p:cNvPr id="3076" name="Rectangle 4"/>
          <p:cNvSpPr>
            <a:spLocks noGrp="1" noChangeArrowheads="1"/>
          </p:cNvSpPr>
          <p:nvPr>
            <p:ph type="body" idx="1"/>
          </p:nvPr>
        </p:nvSpPr>
        <p:spPr bwMode="auto">
          <a:xfrm>
            <a:off x="365125" y="1957254"/>
            <a:ext cx="8229600" cy="4653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91" name="Rectangle 19"/>
          <p:cNvSpPr>
            <a:spLocks noGrp="1" noChangeArrowheads="1"/>
          </p:cNvSpPr>
          <p:nvPr>
            <p:ph type="ftr" sz="quarter" idx="3"/>
          </p:nvPr>
        </p:nvSpPr>
        <p:spPr bwMode="gray">
          <a:xfrm>
            <a:off x="87313" y="6613525"/>
            <a:ext cx="5399087"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eaLnBrk="1" hangingPunct="1">
              <a:defRPr sz="900">
                <a:cs typeface="+mj-cs"/>
              </a:defRPr>
            </a:lvl1pPr>
          </a:lstStyle>
          <a:p>
            <a:r>
              <a:rPr lang="en-GB" dirty="0" smtClean="0"/>
              <a:t>© 2015 Pearson Education, Inc.</a:t>
            </a:r>
            <a:endParaRPr lang="en-GB" dirty="0"/>
          </a:p>
        </p:txBody>
      </p:sp>
      <p:sp>
        <p:nvSpPr>
          <p:cNvPr id="6" name="Slide Number Placeholder 1"/>
          <p:cNvSpPr txBox="1">
            <a:spLocks/>
          </p:cNvSpPr>
          <p:nvPr userDrawn="1"/>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11-</a:t>
            </a:r>
            <a:fld id="{514208EC-3598-A14D-A83F-351803A72A0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85" r:id="rId29"/>
    <p:sldLayoutId id="2147483686" r:id="rId30"/>
    <p:sldLayoutId id="2147483679" r:id="rId31"/>
    <p:sldLayoutId id="2147483680" r:id="rId32"/>
    <p:sldLayoutId id="2147483681" r:id="rId33"/>
    <p:sldLayoutId id="2147483682" r:id="rId34"/>
    <p:sldLayoutId id="2147483683" r:id="rId35"/>
    <p:sldLayoutId id="2147483684" r:id="rId36"/>
    <p:sldLayoutId id="2147483687" r:id="rId37"/>
  </p:sldLayoutIdLst>
  <p:hf sldNum="0" hdr="0" dt="0"/>
  <p:txStyles>
    <p:titleStyle>
      <a:lvl1pPr algn="l" rtl="0" fontAlgn="base">
        <a:spcBef>
          <a:spcPct val="50000"/>
        </a:spcBef>
        <a:spcAft>
          <a:spcPct val="0"/>
        </a:spcAft>
        <a:defRPr sz="3200" b="1">
          <a:solidFill>
            <a:srgbClr val="EF3F4A"/>
          </a:solidFill>
          <a:latin typeface="+mj-lt"/>
          <a:ea typeface="+mj-ea"/>
          <a:cs typeface="+mj-cs"/>
        </a:defRPr>
      </a:lvl1pPr>
      <a:lvl2pPr algn="l" rtl="0" fontAlgn="base">
        <a:spcBef>
          <a:spcPct val="50000"/>
        </a:spcBef>
        <a:spcAft>
          <a:spcPct val="0"/>
        </a:spcAft>
        <a:defRPr sz="3200" b="1">
          <a:solidFill>
            <a:srgbClr val="BE58A1"/>
          </a:solidFill>
          <a:latin typeface="Arial" charset="0"/>
          <a:ea typeface="ＭＳ Ｐゴシック" charset="0"/>
          <a:cs typeface="Arial" charset="0"/>
        </a:defRPr>
      </a:lvl2pPr>
      <a:lvl3pPr algn="l" rtl="0" fontAlgn="base">
        <a:spcBef>
          <a:spcPct val="50000"/>
        </a:spcBef>
        <a:spcAft>
          <a:spcPct val="0"/>
        </a:spcAft>
        <a:defRPr sz="3200" b="1">
          <a:solidFill>
            <a:srgbClr val="BE58A1"/>
          </a:solidFill>
          <a:latin typeface="Arial" charset="0"/>
          <a:ea typeface="ＭＳ Ｐゴシック" charset="0"/>
          <a:cs typeface="Arial" charset="0"/>
        </a:defRPr>
      </a:lvl3pPr>
      <a:lvl4pPr algn="l" rtl="0" fontAlgn="base">
        <a:spcBef>
          <a:spcPct val="50000"/>
        </a:spcBef>
        <a:spcAft>
          <a:spcPct val="0"/>
        </a:spcAft>
        <a:defRPr sz="3200" b="1">
          <a:solidFill>
            <a:srgbClr val="BE58A1"/>
          </a:solidFill>
          <a:latin typeface="Arial" charset="0"/>
          <a:ea typeface="ＭＳ Ｐゴシック" charset="0"/>
          <a:cs typeface="Arial" charset="0"/>
        </a:defRPr>
      </a:lvl4pPr>
      <a:lvl5pPr algn="l" rtl="0" fontAlgn="base">
        <a:spcBef>
          <a:spcPct val="50000"/>
        </a:spcBef>
        <a:spcAft>
          <a:spcPct val="0"/>
        </a:spcAft>
        <a:defRPr sz="3200" b="1">
          <a:solidFill>
            <a:srgbClr val="BE58A1"/>
          </a:solidFill>
          <a:latin typeface="Arial" charset="0"/>
          <a:ea typeface="ＭＳ Ｐゴシック" charset="0"/>
          <a:cs typeface="Arial" charset="0"/>
        </a:defRPr>
      </a:lvl5pPr>
      <a:lvl6pPr marL="457200" algn="l" rtl="0" fontAlgn="base">
        <a:spcBef>
          <a:spcPct val="50000"/>
        </a:spcBef>
        <a:spcAft>
          <a:spcPct val="0"/>
        </a:spcAft>
        <a:defRPr sz="3200" b="1">
          <a:solidFill>
            <a:srgbClr val="BE58A1"/>
          </a:solidFill>
          <a:latin typeface="Arial" charset="0"/>
          <a:ea typeface="ＭＳ Ｐゴシック" charset="0"/>
          <a:cs typeface="Arial" charset="0"/>
        </a:defRPr>
      </a:lvl6pPr>
      <a:lvl7pPr marL="914400" algn="l" rtl="0" fontAlgn="base">
        <a:spcBef>
          <a:spcPct val="50000"/>
        </a:spcBef>
        <a:spcAft>
          <a:spcPct val="0"/>
        </a:spcAft>
        <a:defRPr sz="3200" b="1">
          <a:solidFill>
            <a:srgbClr val="BE58A1"/>
          </a:solidFill>
          <a:latin typeface="Arial" charset="0"/>
          <a:ea typeface="ＭＳ Ｐゴシック" charset="0"/>
          <a:cs typeface="Arial" charset="0"/>
        </a:defRPr>
      </a:lvl7pPr>
      <a:lvl8pPr marL="1371600" algn="l" rtl="0" fontAlgn="base">
        <a:spcBef>
          <a:spcPct val="50000"/>
        </a:spcBef>
        <a:spcAft>
          <a:spcPct val="0"/>
        </a:spcAft>
        <a:defRPr sz="3200" b="1">
          <a:solidFill>
            <a:srgbClr val="BE58A1"/>
          </a:solidFill>
          <a:latin typeface="Arial" charset="0"/>
          <a:ea typeface="ＭＳ Ｐゴシック" charset="0"/>
          <a:cs typeface="Arial" charset="0"/>
        </a:defRPr>
      </a:lvl8pPr>
      <a:lvl9pPr marL="1828800" algn="l" rtl="0" fontAlgn="base">
        <a:spcBef>
          <a:spcPct val="50000"/>
        </a:spcBef>
        <a:spcAft>
          <a:spcPct val="0"/>
        </a:spcAft>
        <a:defRPr sz="3200" b="1">
          <a:solidFill>
            <a:srgbClr val="BE58A1"/>
          </a:solidFill>
          <a:latin typeface="Arial" charset="0"/>
          <a:ea typeface="ＭＳ Ｐゴシック" charset="0"/>
          <a:cs typeface="Arial" charset="0"/>
        </a:defRPr>
      </a:lvl9pPr>
    </p:titleStyle>
    <p:bodyStyle>
      <a:lvl1pPr marL="342900" indent="-342900" algn="l" rtl="0" fontAlgn="base">
        <a:spcBef>
          <a:spcPct val="20000"/>
        </a:spcBef>
        <a:spcAft>
          <a:spcPct val="0"/>
        </a:spcAft>
        <a:buClr>
          <a:srgbClr val="EF3F4A"/>
        </a:buClr>
        <a:buChar char="•"/>
        <a:defRPr sz="2800">
          <a:solidFill>
            <a:srgbClr val="000000"/>
          </a:solidFill>
          <a:latin typeface="Times New Roman"/>
          <a:ea typeface="+mn-ea"/>
          <a:cs typeface="Times New Roman"/>
        </a:defRPr>
      </a:lvl1pPr>
      <a:lvl2pPr marL="800100" indent="-342900" algn="l" rtl="0" fontAlgn="base">
        <a:spcBef>
          <a:spcPct val="20000"/>
        </a:spcBef>
        <a:spcAft>
          <a:spcPct val="0"/>
        </a:spcAft>
        <a:buClr>
          <a:srgbClr val="EF3F4A"/>
        </a:buClr>
        <a:buChar char="–"/>
        <a:tabLst/>
        <a:defRPr sz="2800">
          <a:solidFill>
            <a:srgbClr val="000000"/>
          </a:solidFill>
          <a:latin typeface="Times New Roman"/>
          <a:ea typeface="+mn-ea"/>
          <a:cs typeface="Times New Roman"/>
        </a:defRPr>
      </a:lvl2pPr>
      <a:lvl3pPr marL="1143000" indent="-228600" algn="l" rtl="0" fontAlgn="base">
        <a:spcBef>
          <a:spcPct val="20000"/>
        </a:spcBef>
        <a:spcAft>
          <a:spcPct val="0"/>
        </a:spcAft>
        <a:buClr>
          <a:srgbClr val="EF3F4A"/>
        </a:buClr>
        <a:buChar char="•"/>
        <a:defRPr sz="2400">
          <a:solidFill>
            <a:srgbClr val="000000"/>
          </a:solidFill>
          <a:latin typeface="Times New Roman"/>
          <a:ea typeface="+mn-ea"/>
          <a:cs typeface="Times New Roman"/>
        </a:defRPr>
      </a:lvl3pPr>
      <a:lvl4pPr marL="1600200" indent="-228600" algn="l" rtl="0" fontAlgn="base">
        <a:spcBef>
          <a:spcPct val="20000"/>
        </a:spcBef>
        <a:spcAft>
          <a:spcPct val="0"/>
        </a:spcAft>
        <a:buClr>
          <a:srgbClr val="EF3F4A"/>
        </a:buClr>
        <a:buChar char="–"/>
        <a:defRPr sz="2000">
          <a:solidFill>
            <a:srgbClr val="000000"/>
          </a:solidFill>
          <a:latin typeface="Times New Roman"/>
          <a:ea typeface="+mn-ea"/>
          <a:cs typeface="Times New Roman"/>
        </a:defRPr>
      </a:lvl4pPr>
      <a:lvl5pPr marL="2057400" indent="-228600" algn="l" rtl="0" fontAlgn="base">
        <a:spcBef>
          <a:spcPct val="20000"/>
        </a:spcBef>
        <a:spcAft>
          <a:spcPct val="0"/>
        </a:spcAft>
        <a:buClr>
          <a:srgbClr val="EF3F4A"/>
        </a:buClr>
        <a:buChar char="»"/>
        <a:defRPr sz="2000">
          <a:solidFill>
            <a:srgbClr val="000000"/>
          </a:solidFill>
          <a:latin typeface="Times New Roman"/>
          <a:ea typeface="+mn-ea"/>
          <a:cs typeface="Times New Roman"/>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DY3LYQv22qY" TargetMode="External"/><Relationship Id="rId4" Type="http://schemas.openxmlformats.org/officeDocument/2006/relationships/hyperlink" Target="http://demonstrations.wolfram.com/MotionOfTwoBallsConnectedByARod/" TargetMode="External"/><Relationship Id="rId5"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4.emf"/><Relationship Id="rId5" Type="http://schemas.openxmlformats.org/officeDocument/2006/relationships/oleObject" Target="../embeddings/oleObject2.bin"/><Relationship Id="rId6" Type="http://schemas.openxmlformats.org/officeDocument/2006/relationships/image" Target="../media/image15.emf"/><Relationship Id="rId7" Type="http://schemas.openxmlformats.org/officeDocument/2006/relationships/image" Target="../media/image16.jpg"/><Relationship Id="rId1" Type="http://schemas.openxmlformats.org/officeDocument/2006/relationships/vmlDrawing" Target="../drawings/vmlDrawing1.vml"/><Relationship Id="rId2"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oleObject" Target="../embeddings/oleObject3.bin"/><Relationship Id="rId5" Type="http://schemas.openxmlformats.org/officeDocument/2006/relationships/image" Target="../media/image19.emf"/><Relationship Id="rId6" Type="http://schemas.openxmlformats.org/officeDocument/2006/relationships/oleObject" Target="../embeddings/oleObject4.bin"/><Relationship Id="rId7" Type="http://schemas.openxmlformats.org/officeDocument/2006/relationships/image" Target="../media/image20.emf"/><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oleObject" Target="../embeddings/oleObject5.bin"/><Relationship Id="rId5" Type="http://schemas.openxmlformats.org/officeDocument/2006/relationships/image" Target="../media/image22.emf"/><Relationship Id="rId1" Type="http://schemas.openxmlformats.org/officeDocument/2006/relationships/vmlDrawing" Target="../drawings/vmlDrawing3.vml"/><Relationship Id="rId2"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5.jpg"/><Relationship Id="rId3"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29.jpg"/><Relationship Id="rId5" Type="http://schemas.openxmlformats.org/officeDocument/2006/relationships/oleObject" Target="../embeddings/oleObject6.bin"/><Relationship Id="rId6" Type="http://schemas.openxmlformats.org/officeDocument/2006/relationships/image" Target="../media/image27.emf"/><Relationship Id="rId7" Type="http://schemas.openxmlformats.org/officeDocument/2006/relationships/oleObject" Target="../embeddings/oleObject7.bin"/><Relationship Id="rId8" Type="http://schemas.openxmlformats.org/officeDocument/2006/relationships/image" Target="../media/image28.emf"/><Relationship Id="rId1" Type="http://schemas.openxmlformats.org/officeDocument/2006/relationships/vmlDrawing" Target="../drawings/vmlDrawing4.vml"/><Relationship Id="rId2"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1" Type="http://schemas.openxmlformats.org/officeDocument/2006/relationships/oleObject" Target="../embeddings/oleObject11.bin"/><Relationship Id="rId12" Type="http://schemas.openxmlformats.org/officeDocument/2006/relationships/image" Target="../media/image33.emf"/><Relationship Id="rId1" Type="http://schemas.openxmlformats.org/officeDocument/2006/relationships/vmlDrawing" Target="../drawings/vmlDrawing5.vml"/><Relationship Id="rId2" Type="http://schemas.openxmlformats.org/officeDocument/2006/relationships/slideLayout" Target="../slideLayouts/slideLayout24.xml"/><Relationship Id="rId3" Type="http://schemas.openxmlformats.org/officeDocument/2006/relationships/notesSlide" Target="../notesSlides/notesSlide3.xml"/><Relationship Id="rId4" Type="http://schemas.openxmlformats.org/officeDocument/2006/relationships/image" Target="../media/image34.jpg"/><Relationship Id="rId5" Type="http://schemas.openxmlformats.org/officeDocument/2006/relationships/oleObject" Target="../embeddings/oleObject8.bin"/><Relationship Id="rId6" Type="http://schemas.openxmlformats.org/officeDocument/2006/relationships/image" Target="../media/image30.emf"/><Relationship Id="rId7" Type="http://schemas.openxmlformats.org/officeDocument/2006/relationships/oleObject" Target="../embeddings/oleObject9.bin"/><Relationship Id="rId8" Type="http://schemas.openxmlformats.org/officeDocument/2006/relationships/image" Target="../media/image31.emf"/><Relationship Id="rId9" Type="http://schemas.openxmlformats.org/officeDocument/2006/relationships/oleObject" Target="../embeddings/oleObject10.bin"/><Relationship Id="rId10" Type="http://schemas.openxmlformats.org/officeDocument/2006/relationships/image" Target="../media/image32.emf"/></Relationships>
</file>

<file path=ppt/slides/_rels/slide23.xml.rels><?xml version="1.0" encoding="UTF-8" standalone="yes"?>
<Relationships xmlns="http://schemas.openxmlformats.org/package/2006/relationships"><Relationship Id="rId9" Type="http://schemas.openxmlformats.org/officeDocument/2006/relationships/image" Target="../media/image36.emf"/><Relationship Id="rId20" Type="http://schemas.openxmlformats.org/officeDocument/2006/relationships/oleObject" Target="../embeddings/oleObject19.bin"/><Relationship Id="rId10" Type="http://schemas.openxmlformats.org/officeDocument/2006/relationships/oleObject" Target="../embeddings/oleObject14.bin"/><Relationship Id="rId11" Type="http://schemas.openxmlformats.org/officeDocument/2006/relationships/image" Target="../media/image37.emf"/><Relationship Id="rId12" Type="http://schemas.openxmlformats.org/officeDocument/2006/relationships/oleObject" Target="../embeddings/oleObject15.bin"/><Relationship Id="rId13" Type="http://schemas.openxmlformats.org/officeDocument/2006/relationships/image" Target="../media/image38.emf"/><Relationship Id="rId14" Type="http://schemas.openxmlformats.org/officeDocument/2006/relationships/oleObject" Target="../embeddings/oleObject16.bin"/><Relationship Id="rId15" Type="http://schemas.openxmlformats.org/officeDocument/2006/relationships/image" Target="../media/image39.emf"/><Relationship Id="rId16" Type="http://schemas.openxmlformats.org/officeDocument/2006/relationships/oleObject" Target="../embeddings/oleObject17.bin"/><Relationship Id="rId17" Type="http://schemas.openxmlformats.org/officeDocument/2006/relationships/image" Target="../media/image40.emf"/><Relationship Id="rId18" Type="http://schemas.openxmlformats.org/officeDocument/2006/relationships/oleObject" Target="../embeddings/oleObject18.bin"/><Relationship Id="rId19" Type="http://schemas.openxmlformats.org/officeDocument/2006/relationships/image" Target="../media/image41.emf"/><Relationship Id="rId1" Type="http://schemas.openxmlformats.org/officeDocument/2006/relationships/vmlDrawing" Target="../drawings/vmlDrawing6.vml"/><Relationship Id="rId2" Type="http://schemas.openxmlformats.org/officeDocument/2006/relationships/slideLayout" Target="../slideLayouts/slideLayout24.xml"/><Relationship Id="rId3" Type="http://schemas.openxmlformats.org/officeDocument/2006/relationships/notesSlide" Target="../notesSlides/notesSlide4.xml"/><Relationship Id="rId4" Type="http://schemas.openxmlformats.org/officeDocument/2006/relationships/image" Target="../media/image42.jpg"/><Relationship Id="rId5" Type="http://schemas.openxmlformats.org/officeDocument/2006/relationships/image" Target="../media/image43.jpg"/><Relationship Id="rId6" Type="http://schemas.openxmlformats.org/officeDocument/2006/relationships/oleObject" Target="../embeddings/oleObject12.bin"/><Relationship Id="rId7" Type="http://schemas.openxmlformats.org/officeDocument/2006/relationships/image" Target="../media/image35.emf"/><Relationship Id="rId8" Type="http://schemas.openxmlformats.org/officeDocument/2006/relationships/oleObject" Target="../embeddings/oleObject13.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46.jpg"/><Relationship Id="rId5" Type="http://schemas.openxmlformats.org/officeDocument/2006/relationships/image" Target="../media/image47.jpg"/><Relationship Id="rId6" Type="http://schemas.openxmlformats.org/officeDocument/2006/relationships/oleObject" Target="../embeddings/oleObject20.bin"/><Relationship Id="rId7" Type="http://schemas.openxmlformats.org/officeDocument/2006/relationships/image" Target="../media/image44.emf"/><Relationship Id="rId8" Type="http://schemas.openxmlformats.org/officeDocument/2006/relationships/oleObject" Target="../embeddings/oleObject21.bin"/><Relationship Id="rId9" Type="http://schemas.openxmlformats.org/officeDocument/2006/relationships/image" Target="../media/image45.emf"/><Relationship Id="rId1" Type="http://schemas.openxmlformats.org/officeDocument/2006/relationships/vmlDrawing" Target="../drawings/vmlDrawing7.vml"/><Relationship Id="rId2"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49.jpg"/><Relationship Id="rId5" Type="http://schemas.openxmlformats.org/officeDocument/2006/relationships/oleObject" Target="../embeddings/oleObject22.bin"/><Relationship Id="rId6" Type="http://schemas.openxmlformats.org/officeDocument/2006/relationships/image" Target="../media/image48.emf"/><Relationship Id="rId7" Type="http://schemas.openxmlformats.org/officeDocument/2006/relationships/image" Target="../media/image46.jpg"/><Relationship Id="rId1" Type="http://schemas.openxmlformats.org/officeDocument/2006/relationships/vmlDrawing" Target="../drawings/vmlDrawing8.vml"/><Relationship Id="rId2"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5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52.jpg"/><Relationship Id="rId5" Type="http://schemas.openxmlformats.org/officeDocument/2006/relationships/oleObject" Target="../embeddings/oleObject23.bin"/><Relationship Id="rId6" Type="http://schemas.openxmlformats.org/officeDocument/2006/relationships/image" Target="../media/image51.emf"/><Relationship Id="rId1" Type="http://schemas.openxmlformats.org/officeDocument/2006/relationships/vmlDrawing" Target="../drawings/vmlDrawing9.vml"/><Relationship Id="rId2"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54.jpg"/><Relationship Id="rId5" Type="http://schemas.openxmlformats.org/officeDocument/2006/relationships/image" Target="../media/image52.jpg"/><Relationship Id="rId6" Type="http://schemas.openxmlformats.org/officeDocument/2006/relationships/oleObject" Target="../embeddings/oleObject24.bin"/><Relationship Id="rId7" Type="http://schemas.openxmlformats.org/officeDocument/2006/relationships/image" Target="../media/image53.emf"/><Relationship Id="rId1" Type="http://schemas.openxmlformats.org/officeDocument/2006/relationships/vmlDrawing" Target="../drawings/vmlDrawing10.vml"/><Relationship Id="rId2"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25.bin"/><Relationship Id="rId5" Type="http://schemas.openxmlformats.org/officeDocument/2006/relationships/image" Target="../media/image55.emf"/><Relationship Id="rId6" Type="http://schemas.openxmlformats.org/officeDocument/2006/relationships/oleObject" Target="../embeddings/oleObject26.bin"/><Relationship Id="rId7" Type="http://schemas.openxmlformats.org/officeDocument/2006/relationships/image" Target="../media/image56.emf"/><Relationship Id="rId8" Type="http://schemas.openxmlformats.org/officeDocument/2006/relationships/image" Target="../media/image54.jpg"/><Relationship Id="rId9" Type="http://schemas.openxmlformats.org/officeDocument/2006/relationships/image" Target="../media/image52.jpg"/><Relationship Id="rId1" Type="http://schemas.openxmlformats.org/officeDocument/2006/relationships/vmlDrawing" Target="../drawings/vmlDrawing11.vml"/><Relationship Id="rId2"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27.bin"/><Relationship Id="rId5" Type="http://schemas.openxmlformats.org/officeDocument/2006/relationships/image" Target="../media/image57.emf"/><Relationship Id="rId6" Type="http://schemas.openxmlformats.org/officeDocument/2006/relationships/image" Target="../media/image54.jpg"/><Relationship Id="rId7" Type="http://schemas.openxmlformats.org/officeDocument/2006/relationships/image" Target="../media/image52.jpg"/><Relationship Id="rId8" Type="http://schemas.openxmlformats.org/officeDocument/2006/relationships/oleObject" Target="../embeddings/oleObject28.bin"/><Relationship Id="rId9" Type="http://schemas.openxmlformats.org/officeDocument/2006/relationships/image" Target="../media/image58.emf"/><Relationship Id="rId1" Type="http://schemas.openxmlformats.org/officeDocument/2006/relationships/vmlDrawing" Target="../drawings/vmlDrawing12.vml"/><Relationship Id="rId2"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29.bin"/><Relationship Id="rId5" Type="http://schemas.openxmlformats.org/officeDocument/2006/relationships/image" Target="../media/image59.emf"/><Relationship Id="rId6" Type="http://schemas.openxmlformats.org/officeDocument/2006/relationships/image" Target="../media/image54.jpg"/><Relationship Id="rId1" Type="http://schemas.openxmlformats.org/officeDocument/2006/relationships/vmlDrawing" Target="../drawings/vmlDrawing13.vml"/><Relationship Id="rId2"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30.bin"/><Relationship Id="rId5" Type="http://schemas.openxmlformats.org/officeDocument/2006/relationships/image" Target="../media/image60.emf"/><Relationship Id="rId6" Type="http://schemas.openxmlformats.org/officeDocument/2006/relationships/oleObject" Target="../embeddings/oleObject31.bin"/><Relationship Id="rId7" Type="http://schemas.openxmlformats.org/officeDocument/2006/relationships/image" Target="../media/image61.emf"/><Relationship Id="rId8" Type="http://schemas.openxmlformats.org/officeDocument/2006/relationships/oleObject" Target="../embeddings/oleObject32.bin"/><Relationship Id="rId9" Type="http://schemas.openxmlformats.org/officeDocument/2006/relationships/image" Target="../media/image62.emf"/><Relationship Id="rId10" Type="http://schemas.openxmlformats.org/officeDocument/2006/relationships/image" Target="../media/image54.jpg"/><Relationship Id="rId1" Type="http://schemas.openxmlformats.org/officeDocument/2006/relationships/vmlDrawing" Target="../drawings/vmlDrawing14.vml"/><Relationship Id="rId2"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1" Type="http://schemas.openxmlformats.org/officeDocument/2006/relationships/oleObject" Target="../embeddings/oleObject36.bin"/><Relationship Id="rId12" Type="http://schemas.openxmlformats.org/officeDocument/2006/relationships/image" Target="../media/image65.emf"/><Relationship Id="rId1" Type="http://schemas.openxmlformats.org/officeDocument/2006/relationships/vmlDrawing" Target="../drawings/vmlDrawing15.vml"/><Relationship Id="rId2" Type="http://schemas.openxmlformats.org/officeDocument/2006/relationships/slideLayout" Target="../slideLayouts/slideLayout19.xml"/><Relationship Id="rId3" Type="http://schemas.openxmlformats.org/officeDocument/2006/relationships/notesSlide" Target="../notesSlides/notesSlide15.xml"/><Relationship Id="rId4" Type="http://schemas.openxmlformats.org/officeDocument/2006/relationships/oleObject" Target="../embeddings/oleObject33.bin"/><Relationship Id="rId5" Type="http://schemas.openxmlformats.org/officeDocument/2006/relationships/image" Target="../media/image63.emf"/><Relationship Id="rId6" Type="http://schemas.openxmlformats.org/officeDocument/2006/relationships/oleObject" Target="../embeddings/oleObject34.bin"/><Relationship Id="rId7" Type="http://schemas.openxmlformats.org/officeDocument/2006/relationships/image" Target="../media/image64.emf"/><Relationship Id="rId8" Type="http://schemas.openxmlformats.org/officeDocument/2006/relationships/image" Target="../media/image54.jpg"/><Relationship Id="rId9" Type="http://schemas.openxmlformats.org/officeDocument/2006/relationships/oleObject" Target="../embeddings/oleObject35.bin"/><Relationship Id="rId10" Type="http://schemas.openxmlformats.org/officeDocument/2006/relationships/image" Target="../media/image61.emf"/></Relationships>
</file>

<file path=ppt/slides/_rels/slide35.xml.rels><?xml version="1.0" encoding="UTF-8" standalone="yes"?>
<Relationships xmlns="http://schemas.openxmlformats.org/package/2006/relationships"><Relationship Id="rId11" Type="http://schemas.openxmlformats.org/officeDocument/2006/relationships/oleObject" Target="../embeddings/oleObject40.bin"/><Relationship Id="rId12" Type="http://schemas.openxmlformats.org/officeDocument/2006/relationships/image" Target="../media/image69.emf"/><Relationship Id="rId13" Type="http://schemas.openxmlformats.org/officeDocument/2006/relationships/image" Target="../media/image52.jpg"/><Relationship Id="rId1" Type="http://schemas.openxmlformats.org/officeDocument/2006/relationships/vmlDrawing" Target="../drawings/vmlDrawing16.vml"/><Relationship Id="rId2" Type="http://schemas.openxmlformats.org/officeDocument/2006/relationships/slideLayout" Target="../slideLayouts/slideLayout26.xml"/><Relationship Id="rId3" Type="http://schemas.openxmlformats.org/officeDocument/2006/relationships/notesSlide" Target="../notesSlides/notesSlide16.xml"/><Relationship Id="rId4" Type="http://schemas.openxmlformats.org/officeDocument/2006/relationships/image" Target="../media/image54.jpg"/><Relationship Id="rId5" Type="http://schemas.openxmlformats.org/officeDocument/2006/relationships/oleObject" Target="../embeddings/oleObject37.bin"/><Relationship Id="rId6" Type="http://schemas.openxmlformats.org/officeDocument/2006/relationships/image" Target="../media/image66.emf"/><Relationship Id="rId7" Type="http://schemas.openxmlformats.org/officeDocument/2006/relationships/oleObject" Target="../embeddings/oleObject38.bin"/><Relationship Id="rId8" Type="http://schemas.openxmlformats.org/officeDocument/2006/relationships/image" Target="../media/image67.emf"/><Relationship Id="rId9" Type="http://schemas.openxmlformats.org/officeDocument/2006/relationships/oleObject" Target="../embeddings/oleObject39.bin"/><Relationship Id="rId10" Type="http://schemas.openxmlformats.org/officeDocument/2006/relationships/image" Target="../media/image68.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73.jpg"/><Relationship Id="rId5" Type="http://schemas.openxmlformats.org/officeDocument/2006/relationships/oleObject" Target="../embeddings/oleObject41.bin"/><Relationship Id="rId6" Type="http://schemas.openxmlformats.org/officeDocument/2006/relationships/image" Target="../media/image70.emf"/><Relationship Id="rId7" Type="http://schemas.openxmlformats.org/officeDocument/2006/relationships/oleObject" Target="../embeddings/oleObject42.bin"/><Relationship Id="rId8" Type="http://schemas.openxmlformats.org/officeDocument/2006/relationships/image" Target="../media/image71.emf"/><Relationship Id="rId9" Type="http://schemas.openxmlformats.org/officeDocument/2006/relationships/oleObject" Target="../embeddings/oleObject43.bin"/><Relationship Id="rId10" Type="http://schemas.openxmlformats.org/officeDocument/2006/relationships/image" Target="../media/image72.emf"/><Relationship Id="rId1" Type="http://schemas.openxmlformats.org/officeDocument/2006/relationships/vmlDrawing" Target="../drawings/vmlDrawing17.vml"/><Relationship Id="rId2"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1" Type="http://schemas.openxmlformats.org/officeDocument/2006/relationships/oleObject" Target="../embeddings/oleObject47.bin"/><Relationship Id="rId12" Type="http://schemas.openxmlformats.org/officeDocument/2006/relationships/image" Target="../media/image77.emf"/><Relationship Id="rId13" Type="http://schemas.openxmlformats.org/officeDocument/2006/relationships/oleObject" Target="../embeddings/oleObject48.bin"/><Relationship Id="rId14" Type="http://schemas.openxmlformats.org/officeDocument/2006/relationships/image" Target="../media/image78.emf"/><Relationship Id="rId1" Type="http://schemas.openxmlformats.org/officeDocument/2006/relationships/vmlDrawing" Target="../drawings/vmlDrawing18.vml"/><Relationship Id="rId2" Type="http://schemas.openxmlformats.org/officeDocument/2006/relationships/slideLayout" Target="../slideLayouts/slideLayout26.xml"/><Relationship Id="rId3" Type="http://schemas.openxmlformats.org/officeDocument/2006/relationships/notesSlide" Target="../notesSlides/notesSlide19.xml"/><Relationship Id="rId4" Type="http://schemas.openxmlformats.org/officeDocument/2006/relationships/image" Target="../media/image79.jpg"/><Relationship Id="rId5" Type="http://schemas.openxmlformats.org/officeDocument/2006/relationships/oleObject" Target="../embeddings/oleObject44.bin"/><Relationship Id="rId6" Type="http://schemas.openxmlformats.org/officeDocument/2006/relationships/image" Target="../media/image74.emf"/><Relationship Id="rId7" Type="http://schemas.openxmlformats.org/officeDocument/2006/relationships/oleObject" Target="../embeddings/oleObject45.bin"/><Relationship Id="rId8" Type="http://schemas.openxmlformats.org/officeDocument/2006/relationships/image" Target="../media/image75.emf"/><Relationship Id="rId9" Type="http://schemas.openxmlformats.org/officeDocument/2006/relationships/oleObject" Target="../embeddings/oleObject46.bin"/><Relationship Id="rId10" Type="http://schemas.openxmlformats.org/officeDocument/2006/relationships/image" Target="../media/image76.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8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49.bin"/><Relationship Id="rId4" Type="http://schemas.openxmlformats.org/officeDocument/2006/relationships/image" Target="../media/image81.emf"/><Relationship Id="rId5" Type="http://schemas.openxmlformats.org/officeDocument/2006/relationships/image" Target="../media/image80.jpg"/><Relationship Id="rId1" Type="http://schemas.openxmlformats.org/officeDocument/2006/relationships/vmlDrawing" Target="../drawings/vmlDrawing19.vml"/><Relationship Id="rId2"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8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8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8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8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84.jpg"/></Relationships>
</file>

<file path=ppt/slides/_rels/slide46.xml.rels><?xml version="1.0" encoding="UTF-8" standalone="yes"?>
<Relationships xmlns="http://schemas.openxmlformats.org/package/2006/relationships"><Relationship Id="rId3" Type="http://schemas.openxmlformats.org/officeDocument/2006/relationships/image" Target="../media/image86.jpg"/><Relationship Id="rId4" Type="http://schemas.openxmlformats.org/officeDocument/2006/relationships/oleObject" Target="../embeddings/oleObject50.bin"/><Relationship Id="rId5" Type="http://schemas.openxmlformats.org/officeDocument/2006/relationships/image" Target="../media/image85.emf"/><Relationship Id="rId1" Type="http://schemas.openxmlformats.org/officeDocument/2006/relationships/vmlDrawing" Target="../drawings/vmlDrawing20.vml"/><Relationship Id="rId2"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g"/><Relationship Id="rId4" Type="http://schemas.openxmlformats.org/officeDocument/2006/relationships/oleObject" Target="../embeddings/oleObject51.bin"/><Relationship Id="rId5" Type="http://schemas.openxmlformats.org/officeDocument/2006/relationships/image" Target="../media/image85.emf"/><Relationship Id="rId6" Type="http://schemas.openxmlformats.org/officeDocument/2006/relationships/oleObject" Target="../embeddings/oleObject52.bin"/><Relationship Id="rId7" Type="http://schemas.openxmlformats.org/officeDocument/2006/relationships/image" Target="../media/image72.emf"/><Relationship Id="rId1" Type="http://schemas.openxmlformats.org/officeDocument/2006/relationships/vmlDrawing" Target="../drawings/vmlDrawing21.vml"/><Relationship Id="rId2"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11" Type="http://schemas.openxmlformats.org/officeDocument/2006/relationships/image" Target="../media/image89.emf"/><Relationship Id="rId12" Type="http://schemas.openxmlformats.org/officeDocument/2006/relationships/oleObject" Target="../embeddings/oleObject56.bin"/><Relationship Id="rId13" Type="http://schemas.openxmlformats.org/officeDocument/2006/relationships/image" Target="../media/image90.emf"/><Relationship Id="rId14" Type="http://schemas.openxmlformats.org/officeDocument/2006/relationships/image" Target="../media/image4.png"/><Relationship Id="rId15" Type="http://schemas.openxmlformats.org/officeDocument/2006/relationships/oleObject" Target="../embeddings/oleObject57.bin"/><Relationship Id="rId16" Type="http://schemas.openxmlformats.org/officeDocument/2006/relationships/image" Target="../media/image91.emf"/><Relationship Id="rId1" Type="http://schemas.openxmlformats.org/officeDocument/2006/relationships/vmlDrawing" Target="../drawings/vmlDrawing22.vml"/><Relationship Id="rId2" Type="http://schemas.openxmlformats.org/officeDocument/2006/relationships/slideLayout" Target="../slideLayouts/slideLayout19.xml"/><Relationship Id="rId3" Type="http://schemas.openxmlformats.org/officeDocument/2006/relationships/image" Target="../media/image92.jpg"/><Relationship Id="rId4" Type="http://schemas.openxmlformats.org/officeDocument/2006/relationships/hyperlink" Target="https://www.youtube.com/watch?v=AQLtcEAG9v0" TargetMode="External"/><Relationship Id="rId5" Type="http://schemas.openxmlformats.org/officeDocument/2006/relationships/hyperlink" Target="http://www.nsf.gov/news/special_reports/olympics/figureskating.jsp" TargetMode="External"/><Relationship Id="rId6" Type="http://schemas.openxmlformats.org/officeDocument/2006/relationships/oleObject" Target="../embeddings/oleObject53.bin"/><Relationship Id="rId7" Type="http://schemas.openxmlformats.org/officeDocument/2006/relationships/image" Target="../media/image87.emf"/><Relationship Id="rId8" Type="http://schemas.openxmlformats.org/officeDocument/2006/relationships/oleObject" Target="../embeddings/oleObject54.bin"/><Relationship Id="rId9" Type="http://schemas.openxmlformats.org/officeDocument/2006/relationships/image" Target="../media/image88.emf"/><Relationship Id="rId10" Type="http://schemas.openxmlformats.org/officeDocument/2006/relationships/oleObject" Target="../embeddings/oleObject55.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9" Type="http://schemas.openxmlformats.org/officeDocument/2006/relationships/image" Target="../media/image94.emf"/><Relationship Id="rId20" Type="http://schemas.openxmlformats.org/officeDocument/2006/relationships/image" Target="../media/image91.emf"/><Relationship Id="rId21" Type="http://schemas.openxmlformats.org/officeDocument/2006/relationships/image" Target="../media/image102.png"/><Relationship Id="rId22" Type="http://schemas.openxmlformats.org/officeDocument/2006/relationships/oleObject" Target="../embeddings/oleObject66.bin"/><Relationship Id="rId23" Type="http://schemas.openxmlformats.org/officeDocument/2006/relationships/image" Target="../media/image99.emf"/><Relationship Id="rId24" Type="http://schemas.openxmlformats.org/officeDocument/2006/relationships/oleObject" Target="../embeddings/oleObject67.bin"/><Relationship Id="rId25" Type="http://schemas.openxmlformats.org/officeDocument/2006/relationships/image" Target="../media/image100.emf"/><Relationship Id="rId10" Type="http://schemas.openxmlformats.org/officeDocument/2006/relationships/oleObject" Target="../embeddings/oleObject61.bin"/><Relationship Id="rId11" Type="http://schemas.openxmlformats.org/officeDocument/2006/relationships/image" Target="../media/image95.emf"/><Relationship Id="rId12" Type="http://schemas.openxmlformats.org/officeDocument/2006/relationships/oleObject" Target="../embeddings/oleObject62.bin"/><Relationship Id="rId13" Type="http://schemas.openxmlformats.org/officeDocument/2006/relationships/image" Target="../media/image96.emf"/><Relationship Id="rId14" Type="http://schemas.openxmlformats.org/officeDocument/2006/relationships/oleObject" Target="../embeddings/oleObject63.bin"/><Relationship Id="rId15" Type="http://schemas.openxmlformats.org/officeDocument/2006/relationships/image" Target="../media/image97.emf"/><Relationship Id="rId16" Type="http://schemas.openxmlformats.org/officeDocument/2006/relationships/oleObject" Target="../embeddings/oleObject64.bin"/><Relationship Id="rId17" Type="http://schemas.openxmlformats.org/officeDocument/2006/relationships/image" Target="../media/image98.emf"/><Relationship Id="rId18" Type="http://schemas.openxmlformats.org/officeDocument/2006/relationships/image" Target="../media/image101.gif"/><Relationship Id="rId19" Type="http://schemas.openxmlformats.org/officeDocument/2006/relationships/oleObject" Target="../embeddings/oleObject65.bin"/><Relationship Id="rId1" Type="http://schemas.openxmlformats.org/officeDocument/2006/relationships/vmlDrawing" Target="../drawings/vmlDrawing23.vml"/><Relationship Id="rId2" Type="http://schemas.openxmlformats.org/officeDocument/2006/relationships/slideLayout" Target="../slideLayouts/slideLayout26.xml"/><Relationship Id="rId3" Type="http://schemas.openxmlformats.org/officeDocument/2006/relationships/notesSlide" Target="../notesSlides/notesSlide21.xml"/><Relationship Id="rId4" Type="http://schemas.openxmlformats.org/officeDocument/2006/relationships/oleObject" Target="../embeddings/oleObject58.bin"/><Relationship Id="rId5" Type="http://schemas.openxmlformats.org/officeDocument/2006/relationships/image" Target="../media/image71.emf"/><Relationship Id="rId6" Type="http://schemas.openxmlformats.org/officeDocument/2006/relationships/oleObject" Target="../embeddings/oleObject59.bin"/><Relationship Id="rId7" Type="http://schemas.openxmlformats.org/officeDocument/2006/relationships/image" Target="../media/image93.emf"/><Relationship Id="rId8" Type="http://schemas.openxmlformats.org/officeDocument/2006/relationships/oleObject" Target="../embeddings/oleObject60.bin"/></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0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image" Target="../media/image10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 Id="rId3" Type="http://schemas.openxmlformats.org/officeDocument/2006/relationships/image" Target="../media/image10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 Id="rId3" Type="http://schemas.openxmlformats.org/officeDocument/2006/relationships/image" Target="../media/image104.jp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embeddings/oleObject68.bin"/><Relationship Id="rId5" Type="http://schemas.openxmlformats.org/officeDocument/2006/relationships/image" Target="../media/image105.emf"/><Relationship Id="rId6" Type="http://schemas.openxmlformats.org/officeDocument/2006/relationships/oleObject" Target="../embeddings/oleObject69.bin"/><Relationship Id="rId7" Type="http://schemas.openxmlformats.org/officeDocument/2006/relationships/image" Target="../media/image106.emf"/><Relationship Id="rId8" Type="http://schemas.openxmlformats.org/officeDocument/2006/relationships/image" Target="../media/image104.jpg"/><Relationship Id="rId1" Type="http://schemas.openxmlformats.org/officeDocument/2006/relationships/vmlDrawing" Target="../drawings/vmlDrawing24.vml"/><Relationship Id="rId2"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70.bin"/><Relationship Id="rId5" Type="http://schemas.openxmlformats.org/officeDocument/2006/relationships/image" Target="../media/image107.emf"/><Relationship Id="rId6" Type="http://schemas.openxmlformats.org/officeDocument/2006/relationships/image" Target="../media/image104.jpg"/><Relationship Id="rId1" Type="http://schemas.openxmlformats.org/officeDocument/2006/relationships/vmlDrawing" Target="../drawings/vmlDrawing25.vml"/><Relationship Id="rId2"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oleObject" Target="../embeddings/oleObject71.bin"/><Relationship Id="rId5" Type="http://schemas.openxmlformats.org/officeDocument/2006/relationships/image" Target="../media/image108.emf"/><Relationship Id="rId6" Type="http://schemas.openxmlformats.org/officeDocument/2006/relationships/oleObject" Target="../embeddings/oleObject72.bin"/><Relationship Id="rId7" Type="http://schemas.openxmlformats.org/officeDocument/2006/relationships/image" Target="../media/image109.emf"/><Relationship Id="rId8" Type="http://schemas.openxmlformats.org/officeDocument/2006/relationships/oleObject" Target="../embeddings/oleObject73.bin"/><Relationship Id="rId9" Type="http://schemas.openxmlformats.org/officeDocument/2006/relationships/image" Target="../media/image110.emf"/><Relationship Id="rId10" Type="http://schemas.openxmlformats.org/officeDocument/2006/relationships/image" Target="../media/image104.jpg"/><Relationship Id="rId1" Type="http://schemas.openxmlformats.org/officeDocument/2006/relationships/vmlDrawing" Target="../drawings/vmlDrawing26.vml"/><Relationship Id="rId2"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74.bin"/><Relationship Id="rId5" Type="http://schemas.openxmlformats.org/officeDocument/2006/relationships/image" Target="../media/image111.emf"/><Relationship Id="rId6" Type="http://schemas.openxmlformats.org/officeDocument/2006/relationships/oleObject" Target="../embeddings/oleObject75.bin"/><Relationship Id="rId7" Type="http://schemas.openxmlformats.org/officeDocument/2006/relationships/image" Target="../media/image112.emf"/><Relationship Id="rId8" Type="http://schemas.openxmlformats.org/officeDocument/2006/relationships/image" Target="../media/image104.jpg"/><Relationship Id="rId1" Type="http://schemas.openxmlformats.org/officeDocument/2006/relationships/vmlDrawing" Target="../drawings/vmlDrawing27.vml"/><Relationship Id="rId2"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76.bin"/><Relationship Id="rId5" Type="http://schemas.openxmlformats.org/officeDocument/2006/relationships/image" Target="../media/image113.emf"/><Relationship Id="rId6" Type="http://schemas.openxmlformats.org/officeDocument/2006/relationships/image" Target="../media/image104.jpg"/><Relationship Id="rId1" Type="http://schemas.openxmlformats.org/officeDocument/2006/relationships/vmlDrawing" Target="../drawings/vmlDrawing28.vml"/><Relationship Id="rId2"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oleObject" Target="../embeddings/oleObject77.bin"/><Relationship Id="rId5" Type="http://schemas.openxmlformats.org/officeDocument/2006/relationships/image" Target="../media/image114.emf"/><Relationship Id="rId6" Type="http://schemas.openxmlformats.org/officeDocument/2006/relationships/image" Target="../media/image104.jpg"/><Relationship Id="rId1" Type="http://schemas.openxmlformats.org/officeDocument/2006/relationships/vmlDrawing" Target="../drawings/vmlDrawing29.vml"/><Relationship Id="rId2"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104.jpg"/><Relationship Id="rId5" Type="http://schemas.openxmlformats.org/officeDocument/2006/relationships/oleObject" Target="../embeddings/oleObject78.bin"/><Relationship Id="rId6" Type="http://schemas.openxmlformats.org/officeDocument/2006/relationships/image" Target="../media/image115.emf"/><Relationship Id="rId7" Type="http://schemas.openxmlformats.org/officeDocument/2006/relationships/oleObject" Target="../embeddings/oleObject79.bin"/><Relationship Id="rId8" Type="http://schemas.openxmlformats.org/officeDocument/2006/relationships/image" Target="../media/image116.emf"/><Relationship Id="rId9" Type="http://schemas.openxmlformats.org/officeDocument/2006/relationships/oleObject" Target="../embeddings/oleObject80.bin"/><Relationship Id="rId10" Type="http://schemas.openxmlformats.org/officeDocument/2006/relationships/image" Target="../media/image117.emf"/><Relationship Id="rId1" Type="http://schemas.openxmlformats.org/officeDocument/2006/relationships/vmlDrawing" Target="../drawings/vmlDrawing30.vml"/><Relationship Id="rId2"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 Id="rId3" Type="http://schemas.openxmlformats.org/officeDocument/2006/relationships/image" Target="../media/image118.jp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121.jpg"/><Relationship Id="rId5" Type="http://schemas.openxmlformats.org/officeDocument/2006/relationships/oleObject" Target="../embeddings/oleObject81.bin"/><Relationship Id="rId6" Type="http://schemas.openxmlformats.org/officeDocument/2006/relationships/image" Target="../media/image119.emf"/><Relationship Id="rId7" Type="http://schemas.openxmlformats.org/officeDocument/2006/relationships/oleObject" Target="../embeddings/oleObject82.bin"/><Relationship Id="rId8" Type="http://schemas.openxmlformats.org/officeDocument/2006/relationships/image" Target="../media/image120.emf"/><Relationship Id="rId1" Type="http://schemas.openxmlformats.org/officeDocument/2006/relationships/vmlDrawing" Target="../drawings/vmlDrawing31.vml"/><Relationship Id="rId2"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oleObject" Target="../embeddings/oleObject83.bin"/><Relationship Id="rId5" Type="http://schemas.openxmlformats.org/officeDocument/2006/relationships/image" Target="../media/image122.emf"/><Relationship Id="rId6" Type="http://schemas.openxmlformats.org/officeDocument/2006/relationships/oleObject" Target="../embeddings/oleObject84.bin"/><Relationship Id="rId7" Type="http://schemas.openxmlformats.org/officeDocument/2006/relationships/image" Target="../media/image123.emf"/><Relationship Id="rId8" Type="http://schemas.openxmlformats.org/officeDocument/2006/relationships/oleObject" Target="../embeddings/oleObject85.bin"/><Relationship Id="rId9" Type="http://schemas.openxmlformats.org/officeDocument/2006/relationships/image" Target="../media/image124.emf"/><Relationship Id="rId10" Type="http://schemas.openxmlformats.org/officeDocument/2006/relationships/image" Target="../media/image121.jpg"/><Relationship Id="rId1" Type="http://schemas.openxmlformats.org/officeDocument/2006/relationships/vmlDrawing" Target="../drawings/vmlDrawing32.vml"/><Relationship Id="rId2"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125.jpg"/><Relationship Id="rId4" Type="http://schemas.openxmlformats.org/officeDocument/2006/relationships/hyperlink" Target="https://www.youtube.com/watch?v=7PRZ5IIT5Tg" TargetMode="External"/><Relationship Id="rId5" Type="http://schemas.openxmlformats.org/officeDocument/2006/relationships/hyperlink" Target="https://www.youtube.com/watch?v=8psVQHHUEcI" TargetMode="External"/><Relationship Id="rId1" Type="http://schemas.openxmlformats.org/officeDocument/2006/relationships/slideLayout" Target="../slideLayouts/slideLayout27.xml"/><Relationship Id="rId2" Type="http://schemas.openxmlformats.org/officeDocument/2006/relationships/notesSlide" Target="../notesSlides/notesSlide3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6.xml"/><Relationship Id="rId3" Type="http://schemas.openxmlformats.org/officeDocument/2006/relationships/image" Target="../media/image126.jp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oleObject" Target="../embeddings/oleObject86.bin"/><Relationship Id="rId5" Type="http://schemas.openxmlformats.org/officeDocument/2006/relationships/image" Target="../media/image127.emf"/><Relationship Id="rId6" Type="http://schemas.openxmlformats.org/officeDocument/2006/relationships/oleObject" Target="../embeddings/oleObject87.bin"/><Relationship Id="rId7" Type="http://schemas.openxmlformats.org/officeDocument/2006/relationships/image" Target="../media/image128.emf"/><Relationship Id="rId8" Type="http://schemas.openxmlformats.org/officeDocument/2006/relationships/image" Target="../media/image126.jpg"/><Relationship Id="rId1" Type="http://schemas.openxmlformats.org/officeDocument/2006/relationships/vmlDrawing" Target="../drawings/vmlDrawing33.vml"/><Relationship Id="rId2"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oleObject" Target="../embeddings/oleObject88.bin"/><Relationship Id="rId5" Type="http://schemas.openxmlformats.org/officeDocument/2006/relationships/image" Target="../media/image91.emf"/><Relationship Id="rId6" Type="http://schemas.openxmlformats.org/officeDocument/2006/relationships/image" Target="../media/image126.jpg"/><Relationship Id="rId7" Type="http://schemas.openxmlformats.org/officeDocument/2006/relationships/oleObject" Target="../embeddings/oleObject89.bin"/><Relationship Id="rId8" Type="http://schemas.openxmlformats.org/officeDocument/2006/relationships/image" Target="../media/image128.emf"/><Relationship Id="rId1" Type="http://schemas.openxmlformats.org/officeDocument/2006/relationships/vmlDrawing" Target="../drawings/vmlDrawing34.vml"/><Relationship Id="rId2"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9.xml"/><Relationship Id="rId3" Type="http://schemas.openxmlformats.org/officeDocument/2006/relationships/image" Target="../media/image12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oleObject" Target="../embeddings/oleObject90.bin"/><Relationship Id="rId5" Type="http://schemas.openxmlformats.org/officeDocument/2006/relationships/image" Target="../media/image130.emf"/><Relationship Id="rId6" Type="http://schemas.openxmlformats.org/officeDocument/2006/relationships/oleObject" Target="../embeddings/oleObject91.bin"/><Relationship Id="rId7" Type="http://schemas.openxmlformats.org/officeDocument/2006/relationships/image" Target="../media/image131.emf"/><Relationship Id="rId8" Type="http://schemas.openxmlformats.org/officeDocument/2006/relationships/image" Target="../media/image129.jpg"/><Relationship Id="rId9" Type="http://schemas.openxmlformats.org/officeDocument/2006/relationships/oleObject" Target="../embeddings/oleObject92.bin"/><Relationship Id="rId10" Type="http://schemas.openxmlformats.org/officeDocument/2006/relationships/image" Target="../media/image132.emf"/><Relationship Id="rId1" Type="http://schemas.openxmlformats.org/officeDocument/2006/relationships/vmlDrawing" Target="../drawings/vmlDrawing35.vml"/><Relationship Id="rId2"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oleObject" Target="../embeddings/oleObject93.bin"/><Relationship Id="rId5" Type="http://schemas.openxmlformats.org/officeDocument/2006/relationships/image" Target="../media/image133.emf"/><Relationship Id="rId6" Type="http://schemas.openxmlformats.org/officeDocument/2006/relationships/image" Target="../media/image129.jpg"/><Relationship Id="rId7" Type="http://schemas.openxmlformats.org/officeDocument/2006/relationships/oleObject" Target="../embeddings/oleObject94.bin"/><Relationship Id="rId8" Type="http://schemas.openxmlformats.org/officeDocument/2006/relationships/image" Target="../media/image130.emf"/><Relationship Id="rId1" Type="http://schemas.openxmlformats.org/officeDocument/2006/relationships/vmlDrawing" Target="../drawings/vmlDrawing36.vml"/><Relationship Id="rId2"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2.xml"/><Relationship Id="rId3" Type="http://schemas.openxmlformats.org/officeDocument/2006/relationships/image" Target="../media/image134.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3.xml"/><Relationship Id="rId3" Type="http://schemas.openxmlformats.org/officeDocument/2006/relationships/image" Target="../media/image135.jp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oleObject" Target="../embeddings/oleObject95.bin"/><Relationship Id="rId5" Type="http://schemas.openxmlformats.org/officeDocument/2006/relationships/image" Target="../media/image136.emf"/><Relationship Id="rId6" Type="http://schemas.openxmlformats.org/officeDocument/2006/relationships/image" Target="../media/image135.jpg"/><Relationship Id="rId1" Type="http://schemas.openxmlformats.org/officeDocument/2006/relationships/vmlDrawing" Target="../drawings/vmlDrawing37.vml"/><Relationship Id="rId2"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oleObject" Target="../embeddings/oleObject96.bin"/><Relationship Id="rId5" Type="http://schemas.openxmlformats.org/officeDocument/2006/relationships/image" Target="../media/image137.emf"/><Relationship Id="rId6" Type="http://schemas.openxmlformats.org/officeDocument/2006/relationships/oleObject" Target="../embeddings/oleObject97.bin"/><Relationship Id="rId7" Type="http://schemas.openxmlformats.org/officeDocument/2006/relationships/image" Target="../media/image138.emf"/><Relationship Id="rId8" Type="http://schemas.openxmlformats.org/officeDocument/2006/relationships/oleObject" Target="../embeddings/oleObject98.bin"/><Relationship Id="rId9" Type="http://schemas.openxmlformats.org/officeDocument/2006/relationships/image" Target="../media/image139.emf"/><Relationship Id="rId10" Type="http://schemas.openxmlformats.org/officeDocument/2006/relationships/image" Target="../media/image135.jpg"/><Relationship Id="rId1" Type="http://schemas.openxmlformats.org/officeDocument/2006/relationships/vmlDrawing" Target="../drawings/vmlDrawing38.vml"/><Relationship Id="rId2"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oleObject" Target="../embeddings/oleObject99.bin"/><Relationship Id="rId5" Type="http://schemas.openxmlformats.org/officeDocument/2006/relationships/image" Target="../media/image91.emf"/><Relationship Id="rId6" Type="http://schemas.openxmlformats.org/officeDocument/2006/relationships/image" Target="../media/image121.jpg"/><Relationship Id="rId1" Type="http://schemas.openxmlformats.org/officeDocument/2006/relationships/vmlDrawing" Target="../drawings/vmlDrawing39.vml"/><Relationship Id="rId2"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image" Target="../media/image140.png"/><Relationship Id="rId5" Type="http://schemas.openxmlformats.org/officeDocument/2006/relationships/oleObject" Target="../embeddings/oleObject100.bin"/><Relationship Id="rId6" Type="http://schemas.openxmlformats.org/officeDocument/2006/relationships/image" Target="../media/image91.emf"/><Relationship Id="rId1" Type="http://schemas.openxmlformats.org/officeDocument/2006/relationships/vmlDrawing" Target="../drawings/vmlDrawing40.vml"/><Relationship Id="rId2"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image" Target="../media/image140.png"/><Relationship Id="rId5" Type="http://schemas.openxmlformats.org/officeDocument/2006/relationships/oleObject" Target="../embeddings/oleObject101.bin"/><Relationship Id="rId6" Type="http://schemas.openxmlformats.org/officeDocument/2006/relationships/image" Target="../media/image91.emf"/><Relationship Id="rId1" Type="http://schemas.openxmlformats.org/officeDocument/2006/relationships/vmlDrawing" Target="../drawings/vmlDrawing41.vml"/><Relationship Id="rId2" Type="http://schemas.openxmlformats.org/officeDocument/2006/relationships/slideLayout" Target="../slideLayouts/slideLayout27.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image" Target="../media/image140.png"/><Relationship Id="rId5" Type="http://schemas.openxmlformats.org/officeDocument/2006/relationships/image" Target="../media/image141.png"/><Relationship Id="rId6" Type="http://schemas.openxmlformats.org/officeDocument/2006/relationships/oleObject" Target="../embeddings/oleObject102.bin"/><Relationship Id="rId7" Type="http://schemas.openxmlformats.org/officeDocument/2006/relationships/image" Target="../media/image91.emf"/><Relationship Id="rId1" Type="http://schemas.openxmlformats.org/officeDocument/2006/relationships/vmlDrawing" Target="../drawings/vmlDrawing42.vml"/><Relationship Id="rId2"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0.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oleObject" Target="../embeddings/oleObject103.bin"/><Relationship Id="rId5" Type="http://schemas.openxmlformats.org/officeDocument/2006/relationships/image" Target="../media/image142.emf"/><Relationship Id="rId1" Type="http://schemas.openxmlformats.org/officeDocument/2006/relationships/vmlDrawing" Target="../drawings/vmlDrawing43.vml"/><Relationship Id="rId2"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52.xml"/><Relationship Id="rId4" Type="http://schemas.openxmlformats.org/officeDocument/2006/relationships/oleObject" Target="../embeddings/oleObject104.bin"/><Relationship Id="rId5" Type="http://schemas.openxmlformats.org/officeDocument/2006/relationships/image" Target="../media/image143.emf"/><Relationship Id="rId1" Type="http://schemas.openxmlformats.org/officeDocument/2006/relationships/vmlDrawing" Target="../drawings/vmlDrawing44.vml"/><Relationship Id="rId2"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53.xml"/><Relationship Id="rId4" Type="http://schemas.openxmlformats.org/officeDocument/2006/relationships/oleObject" Target="../embeddings/oleObject105.bin"/><Relationship Id="rId5" Type="http://schemas.openxmlformats.org/officeDocument/2006/relationships/image" Target="../media/image144.emf"/><Relationship Id="rId6" Type="http://schemas.openxmlformats.org/officeDocument/2006/relationships/oleObject" Target="../embeddings/oleObject106.bin"/><Relationship Id="rId7" Type="http://schemas.openxmlformats.org/officeDocument/2006/relationships/image" Target="../media/image145.emf"/><Relationship Id="rId1" Type="http://schemas.openxmlformats.org/officeDocument/2006/relationships/vmlDrawing" Target="../drawings/vmlDrawing45.vml"/><Relationship Id="rId2" Type="http://schemas.openxmlformats.org/officeDocument/2006/relationships/slideLayout" Target="../slideLayouts/slideLayout3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oleObject" Target="../embeddings/oleObject107.bin"/><Relationship Id="rId5" Type="http://schemas.openxmlformats.org/officeDocument/2006/relationships/image" Target="../media/image146.emf"/><Relationship Id="rId1" Type="http://schemas.openxmlformats.org/officeDocument/2006/relationships/vmlDrawing" Target="../drawings/vmlDrawing46.vml"/><Relationship Id="rId2"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oleObject" Target="../embeddings/oleObject108.bin"/><Relationship Id="rId5" Type="http://schemas.openxmlformats.org/officeDocument/2006/relationships/image" Target="../media/image147.emf"/><Relationship Id="rId1" Type="http://schemas.openxmlformats.org/officeDocument/2006/relationships/vmlDrawing" Target="../drawings/vmlDrawing47.vml"/><Relationship Id="rId2" Type="http://schemas.openxmlformats.org/officeDocument/2006/relationships/slideLayout" Target="../slideLayouts/slideLayout3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6.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oleObject" Target="../embeddings/oleObject109.bin"/><Relationship Id="rId5" Type="http://schemas.openxmlformats.org/officeDocument/2006/relationships/image" Target="../media/image148.emf"/><Relationship Id="rId1" Type="http://schemas.openxmlformats.org/officeDocument/2006/relationships/vmlDrawing" Target="../drawings/vmlDrawing48.vml"/><Relationship Id="rId2" Type="http://schemas.openxmlformats.org/officeDocument/2006/relationships/slideLayout" Target="../slideLayouts/slideLayout3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8.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oleObject" Target="../embeddings/oleObject110.bin"/><Relationship Id="rId5" Type="http://schemas.openxmlformats.org/officeDocument/2006/relationships/image" Target="../media/image149.emf"/><Relationship Id="rId1" Type="http://schemas.openxmlformats.org/officeDocument/2006/relationships/vmlDrawing" Target="../drawings/vmlDrawing49.vml"/><Relationship Id="rId2"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0.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61.xml"/><Relationship Id="rId4" Type="http://schemas.openxmlformats.org/officeDocument/2006/relationships/oleObject" Target="../embeddings/oleObject111.bin"/><Relationship Id="rId5" Type="http://schemas.openxmlformats.org/officeDocument/2006/relationships/image" Target="../media/image150.emf"/><Relationship Id="rId1" Type="http://schemas.openxmlformats.org/officeDocument/2006/relationships/vmlDrawing" Target="../drawings/vmlDrawing50.vml"/><Relationship Id="rId2" Type="http://schemas.openxmlformats.org/officeDocument/2006/relationships/slideLayout" Target="../slideLayouts/slideLayout3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1" name="Rectangle 43"/>
          <p:cNvSpPr>
            <a:spLocks noGrp="1" noChangeArrowheads="1"/>
          </p:cNvSpPr>
          <p:nvPr>
            <p:ph type="ctrTitle"/>
          </p:nvPr>
        </p:nvSpPr>
        <p:spPr/>
        <p:txBody>
          <a:bodyPr/>
          <a:lstStyle/>
          <a:p>
            <a:r>
              <a:rPr lang="en-US" dirty="0"/>
              <a:t>Chapter 11</a:t>
            </a:r>
            <a:br>
              <a:rPr lang="en-US" dirty="0"/>
            </a:br>
            <a:r>
              <a:rPr lang="en-US" dirty="0"/>
              <a:t>Motion in a Circle</a:t>
            </a:r>
          </a:p>
        </p:txBody>
      </p:sp>
      <p:sp>
        <p:nvSpPr>
          <p:cNvPr id="5" name="Rectangle 17"/>
          <p:cNvSpPr>
            <a:spLocks noGrp="1" noChangeArrowheads="1"/>
          </p:cNvSpPr>
          <p:nvPr>
            <p:ph type="ftr" sz="quarter" idx="3"/>
          </p:nvPr>
        </p:nvSpPr>
        <p:spPr/>
        <p:txBody>
          <a:bodyPr/>
          <a:lstStyle/>
          <a:p>
            <a:r>
              <a:rPr lang="en-GB" dirty="0" smtClean="0"/>
              <a:t>© 2015 Pearson Education, Inc.</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Chapter 11: Motion in a </a:t>
            </a:r>
            <a:r>
              <a:rPr lang="en-US" dirty="0" smtClean="0"/>
              <a:t>Circle</a:t>
            </a:r>
            <a:endParaRPr lang="en-US" dirty="0"/>
          </a:p>
        </p:txBody>
      </p:sp>
      <p:pic>
        <p:nvPicPr>
          <p:cNvPr id="3" name="Picture 2"/>
          <p:cNvPicPr>
            <a:picLocks noChangeAspect="1"/>
          </p:cNvPicPr>
          <p:nvPr/>
        </p:nvPicPr>
        <p:blipFill>
          <a:blip r:embed="rId2"/>
          <a:stretch>
            <a:fillRect/>
          </a:stretch>
        </p:blipFill>
        <p:spPr>
          <a:xfrm>
            <a:off x="87313" y="2701713"/>
            <a:ext cx="3182938" cy="2206837"/>
          </a:xfrm>
          <a:prstGeom prst="rect">
            <a:avLst/>
          </a:prstGeom>
        </p:spPr>
      </p:pic>
      <p:sp>
        <p:nvSpPr>
          <p:cNvPr id="7" name="Rectangle 6"/>
          <p:cNvSpPr/>
          <p:nvPr/>
        </p:nvSpPr>
        <p:spPr>
          <a:xfrm>
            <a:off x="0" y="5140752"/>
            <a:ext cx="3349625" cy="261610"/>
          </a:xfrm>
          <a:prstGeom prst="rect">
            <a:avLst/>
          </a:prstGeom>
        </p:spPr>
        <p:txBody>
          <a:bodyPr wrap="square">
            <a:spAutoFit/>
          </a:bodyPr>
          <a:lstStyle/>
          <a:p>
            <a:r>
              <a:rPr lang="en-US" sz="1100" dirty="0">
                <a:hlinkClick r:id="rId3"/>
              </a:rPr>
              <a:t>https://</a:t>
            </a:r>
            <a:r>
              <a:rPr lang="en-US" sz="1100" dirty="0" err="1">
                <a:hlinkClick r:id="rId3"/>
              </a:rPr>
              <a:t>www.youtube.com</a:t>
            </a:r>
            <a:r>
              <a:rPr lang="en-US" sz="1100" dirty="0">
                <a:hlinkClick r:id="rId3"/>
              </a:rPr>
              <a:t>/</a:t>
            </a:r>
            <a:r>
              <a:rPr lang="en-US" sz="1100" dirty="0" err="1">
                <a:hlinkClick r:id="rId3"/>
              </a:rPr>
              <a:t>watch?v</a:t>
            </a:r>
            <a:r>
              <a:rPr lang="en-US" sz="1100" dirty="0">
                <a:hlinkClick r:id="rId3"/>
              </a:rPr>
              <a:t>=DY3LYQv22qY</a:t>
            </a:r>
            <a:endParaRPr lang="en-US" sz="1100" dirty="0"/>
          </a:p>
        </p:txBody>
      </p:sp>
      <p:sp>
        <p:nvSpPr>
          <p:cNvPr id="8" name="Rectangle 7"/>
          <p:cNvSpPr/>
          <p:nvPr/>
        </p:nvSpPr>
        <p:spPr>
          <a:xfrm>
            <a:off x="87313" y="1540857"/>
            <a:ext cx="2900432" cy="215444"/>
          </a:xfrm>
          <a:prstGeom prst="rect">
            <a:avLst/>
          </a:prstGeom>
        </p:spPr>
        <p:txBody>
          <a:bodyPr wrap="square">
            <a:spAutoFit/>
          </a:bodyPr>
          <a:lstStyle/>
          <a:p>
            <a:r>
              <a:rPr lang="en-US" sz="800" dirty="0">
                <a:latin typeface="Arial Narrow"/>
                <a:cs typeface="Arial Narrow"/>
                <a:hlinkClick r:id="rId4"/>
              </a:rPr>
              <a:t>http://</a:t>
            </a:r>
            <a:r>
              <a:rPr lang="en-US" sz="800" dirty="0" err="1">
                <a:latin typeface="Arial Narrow"/>
                <a:cs typeface="Arial Narrow"/>
                <a:hlinkClick r:id="rId4"/>
              </a:rPr>
              <a:t>demonstrations.wolfram.com</a:t>
            </a:r>
            <a:r>
              <a:rPr lang="en-US" sz="800" dirty="0">
                <a:latin typeface="Arial Narrow"/>
                <a:cs typeface="Arial Narrow"/>
                <a:hlinkClick r:id="rId4"/>
              </a:rPr>
              <a:t>/</a:t>
            </a:r>
            <a:r>
              <a:rPr lang="en-US" sz="800" dirty="0" err="1">
                <a:latin typeface="Arial Narrow"/>
                <a:cs typeface="Arial Narrow"/>
                <a:hlinkClick r:id="rId4"/>
              </a:rPr>
              <a:t>MotionOfTwoBallsConnectedByARod</a:t>
            </a:r>
            <a:r>
              <a:rPr lang="en-US" sz="800" dirty="0">
                <a:latin typeface="Arial Narrow"/>
                <a:cs typeface="Arial Narrow"/>
                <a:hlinkClick r:id="rId4"/>
              </a:rPr>
              <a:t>/</a:t>
            </a:r>
            <a:endParaRPr lang="en-US" sz="800" dirty="0">
              <a:latin typeface="Arial Narrow"/>
              <a:cs typeface="Arial Narrow"/>
            </a:endParaRPr>
          </a:p>
        </p:txBody>
      </p:sp>
      <p:sp>
        <p:nvSpPr>
          <p:cNvPr id="12" name="Freeform 11"/>
          <p:cNvSpPr/>
          <p:nvPr/>
        </p:nvSpPr>
        <p:spPr>
          <a:xfrm>
            <a:off x="520700" y="3394650"/>
            <a:ext cx="2403475" cy="1218625"/>
          </a:xfrm>
          <a:custGeom>
            <a:avLst/>
            <a:gdLst>
              <a:gd name="connsiteX0" fmla="*/ 0 w 2403475"/>
              <a:gd name="connsiteY0" fmla="*/ 983675 h 1218625"/>
              <a:gd name="connsiteX1" fmla="*/ 263525 w 2403475"/>
              <a:gd name="connsiteY1" fmla="*/ 618550 h 1218625"/>
              <a:gd name="connsiteX2" fmla="*/ 501650 w 2403475"/>
              <a:gd name="connsiteY2" fmla="*/ 329625 h 1218625"/>
              <a:gd name="connsiteX3" fmla="*/ 739775 w 2403475"/>
              <a:gd name="connsiteY3" fmla="*/ 135950 h 1218625"/>
              <a:gd name="connsiteX4" fmla="*/ 968375 w 2403475"/>
              <a:gd name="connsiteY4" fmla="*/ 15300 h 1218625"/>
              <a:gd name="connsiteX5" fmla="*/ 1187450 w 2403475"/>
              <a:gd name="connsiteY5" fmla="*/ 8950 h 1218625"/>
              <a:gd name="connsiteX6" fmla="*/ 1416050 w 2403475"/>
              <a:gd name="connsiteY6" fmla="*/ 81975 h 1218625"/>
              <a:gd name="connsiteX7" fmla="*/ 1663700 w 2403475"/>
              <a:gd name="connsiteY7" fmla="*/ 243900 h 1218625"/>
              <a:gd name="connsiteX8" fmla="*/ 1911350 w 2403475"/>
              <a:gd name="connsiteY8" fmla="*/ 488375 h 1218625"/>
              <a:gd name="connsiteX9" fmla="*/ 2162175 w 2403475"/>
              <a:gd name="connsiteY9" fmla="*/ 802700 h 1218625"/>
              <a:gd name="connsiteX10" fmla="*/ 2403475 w 2403475"/>
              <a:gd name="connsiteY10" fmla="*/ 1218625 h 1218625"/>
              <a:gd name="connsiteX0" fmla="*/ 0 w 2403475"/>
              <a:gd name="connsiteY0" fmla="*/ 983675 h 1218625"/>
              <a:gd name="connsiteX1" fmla="*/ 263525 w 2403475"/>
              <a:gd name="connsiteY1" fmla="*/ 618550 h 1218625"/>
              <a:gd name="connsiteX2" fmla="*/ 508000 w 2403475"/>
              <a:gd name="connsiteY2" fmla="*/ 335975 h 1218625"/>
              <a:gd name="connsiteX3" fmla="*/ 739775 w 2403475"/>
              <a:gd name="connsiteY3" fmla="*/ 135950 h 1218625"/>
              <a:gd name="connsiteX4" fmla="*/ 968375 w 2403475"/>
              <a:gd name="connsiteY4" fmla="*/ 15300 h 1218625"/>
              <a:gd name="connsiteX5" fmla="*/ 1187450 w 2403475"/>
              <a:gd name="connsiteY5" fmla="*/ 8950 h 1218625"/>
              <a:gd name="connsiteX6" fmla="*/ 1416050 w 2403475"/>
              <a:gd name="connsiteY6" fmla="*/ 81975 h 1218625"/>
              <a:gd name="connsiteX7" fmla="*/ 1663700 w 2403475"/>
              <a:gd name="connsiteY7" fmla="*/ 243900 h 1218625"/>
              <a:gd name="connsiteX8" fmla="*/ 1911350 w 2403475"/>
              <a:gd name="connsiteY8" fmla="*/ 488375 h 1218625"/>
              <a:gd name="connsiteX9" fmla="*/ 2162175 w 2403475"/>
              <a:gd name="connsiteY9" fmla="*/ 802700 h 1218625"/>
              <a:gd name="connsiteX10" fmla="*/ 2403475 w 2403475"/>
              <a:gd name="connsiteY10" fmla="*/ 1218625 h 121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3475" h="1218625">
                <a:moveTo>
                  <a:pt x="0" y="983675"/>
                </a:moveTo>
                <a:cubicBezTo>
                  <a:pt x="89958" y="855616"/>
                  <a:pt x="178858" y="726500"/>
                  <a:pt x="263525" y="618550"/>
                </a:cubicBezTo>
                <a:cubicBezTo>
                  <a:pt x="348192" y="510600"/>
                  <a:pt x="428625" y="416408"/>
                  <a:pt x="508000" y="335975"/>
                </a:cubicBezTo>
                <a:cubicBezTo>
                  <a:pt x="587375" y="255542"/>
                  <a:pt x="663046" y="189396"/>
                  <a:pt x="739775" y="135950"/>
                </a:cubicBezTo>
                <a:cubicBezTo>
                  <a:pt x="816504" y="82504"/>
                  <a:pt x="893763" y="36467"/>
                  <a:pt x="968375" y="15300"/>
                </a:cubicBezTo>
                <a:cubicBezTo>
                  <a:pt x="1042987" y="-5867"/>
                  <a:pt x="1112838" y="-2162"/>
                  <a:pt x="1187450" y="8950"/>
                </a:cubicBezTo>
                <a:cubicBezTo>
                  <a:pt x="1262062" y="20062"/>
                  <a:pt x="1336675" y="42817"/>
                  <a:pt x="1416050" y="81975"/>
                </a:cubicBezTo>
                <a:cubicBezTo>
                  <a:pt x="1495425" y="121133"/>
                  <a:pt x="1581150" y="176167"/>
                  <a:pt x="1663700" y="243900"/>
                </a:cubicBezTo>
                <a:cubicBezTo>
                  <a:pt x="1746250" y="311633"/>
                  <a:pt x="1828271" y="395242"/>
                  <a:pt x="1911350" y="488375"/>
                </a:cubicBezTo>
                <a:cubicBezTo>
                  <a:pt x="1994429" y="581508"/>
                  <a:pt x="2080154" y="680992"/>
                  <a:pt x="2162175" y="802700"/>
                </a:cubicBezTo>
                <a:cubicBezTo>
                  <a:pt x="2244196" y="924408"/>
                  <a:pt x="2363258" y="1149833"/>
                  <a:pt x="2403475" y="1218625"/>
                </a:cubicBezTo>
              </a:path>
            </a:pathLst>
          </a:custGeom>
          <a:ln w="28575" cmpd="sng">
            <a:solidFill>
              <a:srgbClr val="FFFF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pic>
        <p:nvPicPr>
          <p:cNvPr id="9" name="Picture 8"/>
          <p:cNvPicPr>
            <a:picLocks noChangeAspect="1"/>
          </p:cNvPicPr>
          <p:nvPr/>
        </p:nvPicPr>
        <p:blipFill>
          <a:blip r:embed="rId5"/>
          <a:stretch>
            <a:fillRect/>
          </a:stretch>
        </p:blipFill>
        <p:spPr>
          <a:xfrm>
            <a:off x="3612444" y="0"/>
            <a:ext cx="5531556" cy="6858000"/>
          </a:xfrm>
          <a:prstGeom prst="rect">
            <a:avLst/>
          </a:prstGeom>
        </p:spPr>
      </p:pic>
    </p:spTree>
    <p:extLst>
      <p:ext uri="{BB962C8B-B14F-4D97-AF65-F5344CB8AC3E}">
        <p14:creationId xmlns:p14="http://schemas.microsoft.com/office/powerpoint/2010/main" val="35573291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Chapter 11: Motion in a C</a:t>
            </a:r>
            <a:r>
              <a:rPr lang="en-US" dirty="0" smtClean="0"/>
              <a:t>ircle</a:t>
            </a:r>
            <a:endParaRPr lang="en-US" dirty="0"/>
          </a:p>
        </p:txBody>
      </p:sp>
      <p:sp>
        <p:nvSpPr>
          <p:cNvPr id="9" name="Content Placeholder 8"/>
          <p:cNvSpPr>
            <a:spLocks noGrp="1"/>
          </p:cNvSpPr>
          <p:nvPr>
            <p:ph idx="1"/>
          </p:nvPr>
        </p:nvSpPr>
        <p:spPr>
          <a:xfrm>
            <a:off x="365124" y="1170432"/>
            <a:ext cx="4675767" cy="5422392"/>
          </a:xfrm>
        </p:spPr>
        <p:txBody>
          <a:bodyPr/>
          <a:lstStyle/>
          <a:p>
            <a:r>
              <a:rPr lang="en-US" sz="2400" dirty="0"/>
              <a:t>The motion we have been dealing with so far is called </a:t>
            </a:r>
            <a:r>
              <a:rPr lang="en-US" sz="2400" b="1" dirty="0"/>
              <a:t>translational motion</a:t>
            </a:r>
            <a:r>
              <a:rPr lang="en-US" sz="2400" dirty="0"/>
              <a:t> (figure part </a:t>
            </a:r>
            <a:r>
              <a:rPr lang="en-US" sz="2400" i="1" dirty="0"/>
              <a:t>a</a:t>
            </a:r>
            <a:r>
              <a:rPr lang="en-US" sz="2400" dirty="0"/>
              <a:t>).</a:t>
            </a:r>
          </a:p>
          <a:p>
            <a:r>
              <a:rPr lang="en-US" sz="2400" dirty="0"/>
              <a:t>In this chapter we will start exploring </a:t>
            </a:r>
            <a:r>
              <a:rPr lang="en-US" sz="2400" b="1" dirty="0"/>
              <a:t>rotational motion</a:t>
            </a:r>
            <a:r>
              <a:rPr lang="en-US" sz="2400" dirty="0"/>
              <a:t>. </a:t>
            </a:r>
          </a:p>
          <a:p>
            <a:r>
              <a:rPr lang="en-US" sz="2400" dirty="0"/>
              <a:t>In rotational motion (figure parts </a:t>
            </a:r>
            <a:r>
              <a:rPr lang="en-US" sz="2400" i="1" dirty="0"/>
              <a:t>b</a:t>
            </a:r>
            <a:r>
              <a:rPr lang="en-US" sz="2400" dirty="0"/>
              <a:t> and </a:t>
            </a:r>
            <a:r>
              <a:rPr lang="en-US" sz="2400" i="1" dirty="0"/>
              <a:t>c</a:t>
            </a:r>
            <a:r>
              <a:rPr lang="en-US" sz="2400" dirty="0"/>
              <a:t>), the orientation of the object changes, and the particles in the object follow different circular paths centered on the axis of rotation. </a:t>
            </a:r>
          </a:p>
        </p:txBody>
      </p:sp>
      <p:pic>
        <p:nvPicPr>
          <p:cNvPr id="13" name="Picture 12" descr="11_01_Figure.jpg"/>
          <p:cNvPicPr>
            <a:picLocks noChangeAspect="1"/>
          </p:cNvPicPr>
          <p:nvPr/>
        </p:nvPicPr>
        <p:blipFill rotWithShape="1">
          <a:blip r:embed="rId2">
            <a:extLst>
              <a:ext uri="{28A0092B-C50C-407E-A947-70E740481C1C}">
                <a14:useLocalDpi xmlns:a14="http://schemas.microsoft.com/office/drawing/2010/main" val="0"/>
              </a:ext>
            </a:extLst>
          </a:blip>
          <a:srcRect b="2650"/>
          <a:stretch/>
        </p:blipFill>
        <p:spPr>
          <a:xfrm>
            <a:off x="5340670" y="1255822"/>
            <a:ext cx="3507778" cy="5345766"/>
          </a:xfrm>
          <a:prstGeom prst="rect">
            <a:avLst/>
          </a:prstGeom>
        </p:spPr>
      </p:pic>
    </p:spTree>
    <p:extLst>
      <p:ext uri="{BB962C8B-B14F-4D97-AF65-F5344CB8AC3E}">
        <p14:creationId xmlns:p14="http://schemas.microsoft.com/office/powerpoint/2010/main" val="317661372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11.1: Circular motion at constant speed</a:t>
            </a:r>
          </a:p>
        </p:txBody>
      </p:sp>
      <p:sp>
        <p:nvSpPr>
          <p:cNvPr id="9" name="Content Placeholder 8"/>
          <p:cNvSpPr>
            <a:spLocks noGrp="1"/>
          </p:cNvSpPr>
          <p:nvPr>
            <p:ph idx="1"/>
          </p:nvPr>
        </p:nvSpPr>
        <p:spPr>
          <a:xfrm>
            <a:off x="539760" y="1162495"/>
            <a:ext cx="6429366" cy="2853881"/>
          </a:xfrm>
        </p:spPr>
        <p:txBody>
          <a:bodyPr/>
          <a:lstStyle/>
          <a:p>
            <a:pPr marL="0" indent="0">
              <a:buNone/>
            </a:pPr>
            <a:r>
              <a:rPr lang="en-US" dirty="0" smtClean="0"/>
              <a:t/>
            </a:r>
            <a:br>
              <a:rPr lang="en-US" dirty="0" smtClean="0"/>
            </a:br>
            <a:r>
              <a:rPr lang="en-US" dirty="0" smtClean="0"/>
              <a:t> </a:t>
            </a:r>
            <a:endParaRPr lang="en-US" dirty="0"/>
          </a:p>
          <a:p>
            <a:pPr marL="0" indent="0">
              <a:buNone/>
            </a:pPr>
            <a:r>
              <a:rPr lang="en-US" dirty="0"/>
              <a:t>The </a:t>
            </a:r>
            <a:r>
              <a:rPr lang="en-US" dirty="0" smtClean="0"/>
              <a:t>puck revolves </a:t>
            </a:r>
            <a:r>
              <a:rPr lang="en-US" dirty="0"/>
              <a:t>around the vertical axis </a:t>
            </a:r>
            <a:r>
              <a:rPr lang="en-US" dirty="0" smtClean="0"/>
              <a:t/>
            </a:r>
            <a:br>
              <a:rPr lang="en-US" dirty="0" smtClean="0"/>
            </a:br>
            <a:r>
              <a:rPr lang="en-US" dirty="0" smtClean="0"/>
              <a:t>through a </a:t>
            </a:r>
            <a:r>
              <a:rPr lang="en-US" dirty="0"/>
              <a:t>circular path. </a:t>
            </a:r>
          </a:p>
        </p:txBody>
      </p:sp>
      <p:pic>
        <p:nvPicPr>
          <p:cNvPr id="2" name="Picture 1" descr="11_02_Figure.jpg"/>
          <p:cNvPicPr>
            <a:picLocks noChangeAspect="1"/>
          </p:cNvPicPr>
          <p:nvPr/>
        </p:nvPicPr>
        <p:blipFill rotWithShape="1">
          <a:blip r:embed="rId2">
            <a:extLst>
              <a:ext uri="{28A0092B-C50C-407E-A947-70E740481C1C}">
                <a14:useLocalDpi xmlns:a14="http://schemas.microsoft.com/office/drawing/2010/main" val="0"/>
              </a:ext>
            </a:extLst>
          </a:blip>
          <a:srcRect t="58864" b="2718"/>
          <a:stretch/>
        </p:blipFill>
        <p:spPr>
          <a:xfrm>
            <a:off x="2588548" y="3159124"/>
            <a:ext cx="6218186" cy="2809875"/>
          </a:xfrm>
          <a:prstGeom prst="rect">
            <a:avLst/>
          </a:prstGeom>
        </p:spPr>
      </p:pic>
    </p:spTree>
    <p:extLst>
      <p:ext uri="{BB962C8B-B14F-4D97-AF65-F5344CB8AC3E}">
        <p14:creationId xmlns:p14="http://schemas.microsoft.com/office/powerpoint/2010/main" val="164752938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r>
              <a:rPr lang="en-US" sz="2400" dirty="0" smtClean="0"/>
              <a:t>The </a:t>
            </a:r>
            <a:r>
              <a:rPr lang="en-US" sz="2400" dirty="0"/>
              <a:t>instantaneous velocity    of an object in circular </a:t>
            </a:r>
            <a:r>
              <a:rPr lang="en-US" sz="2400" dirty="0" smtClean="0"/>
              <a:t>   motion </a:t>
            </a:r>
            <a:r>
              <a:rPr lang="en-US" sz="2400" dirty="0"/>
              <a:t>is always perpendicular to the object’s </a:t>
            </a:r>
            <a:r>
              <a:rPr lang="en-US" sz="2400" dirty="0" smtClean="0"/>
              <a:t>position measured </a:t>
            </a:r>
            <a:r>
              <a:rPr lang="en-US" sz="2400" dirty="0"/>
              <a:t>from the center of the circular trajectory</a:t>
            </a:r>
            <a:r>
              <a:rPr lang="en-US" sz="2400" dirty="0" smtClean="0"/>
              <a:t>.  </a:t>
            </a:r>
            <a:endParaRPr lang="en-US" sz="2400" dirty="0"/>
          </a:p>
          <a:p>
            <a:r>
              <a:rPr lang="en-US" sz="2400" dirty="0"/>
              <a:t>In the first part of this chapter, we study only objects in </a:t>
            </a:r>
            <a:r>
              <a:rPr lang="en-US" sz="2400" b="1" dirty="0"/>
              <a:t>circular motion at constant speed</a:t>
            </a:r>
            <a:r>
              <a:rPr lang="en-US" sz="2400" dirty="0"/>
              <a:t>.</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11.1: Circular motion at constant speed</a:t>
            </a:r>
          </a:p>
        </p:txBody>
      </p:sp>
      <p:graphicFrame>
        <p:nvGraphicFramePr>
          <p:cNvPr id="6" name="Object 5"/>
          <p:cNvGraphicFramePr>
            <a:graphicFrameLocks noChangeAspect="1"/>
          </p:cNvGraphicFramePr>
          <p:nvPr>
            <p:extLst>
              <p:ext uri="{D42A27DB-BD31-4B8C-83A1-F6EECF244321}">
                <p14:modId xmlns:p14="http://schemas.microsoft.com/office/powerpoint/2010/main" val="1900249979"/>
              </p:ext>
            </p:extLst>
          </p:nvPr>
        </p:nvGraphicFramePr>
        <p:xfrm>
          <a:off x="4110038" y="1272535"/>
          <a:ext cx="215900" cy="292100"/>
        </p:xfrm>
        <a:graphic>
          <a:graphicData uri="http://schemas.openxmlformats.org/presentationml/2006/ole">
            <mc:AlternateContent xmlns:mc="http://schemas.openxmlformats.org/markup-compatibility/2006">
              <mc:Choice xmlns:v="urn:schemas-microsoft-com:vml" Requires="v">
                <p:oleObj spid="_x0000_s126605" name="Equation" r:id="rId3" imgW="215900" imgH="292100" progId="Equation.DSMT4">
                  <p:embed/>
                </p:oleObj>
              </mc:Choice>
              <mc:Fallback>
                <p:oleObj name="Equation" r:id="rId3" imgW="215900" imgH="292100" progId="Equation.DSMT4">
                  <p:embed/>
                  <p:pic>
                    <p:nvPicPr>
                      <p:cNvPr id="0" name=""/>
                      <p:cNvPicPr/>
                      <p:nvPr/>
                    </p:nvPicPr>
                    <p:blipFill>
                      <a:blip r:embed="rId4"/>
                      <a:stretch>
                        <a:fillRect/>
                      </a:stretch>
                    </p:blipFill>
                    <p:spPr>
                      <a:xfrm>
                        <a:off x="4110038" y="1272535"/>
                        <a:ext cx="215900" cy="2921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813123352"/>
              </p:ext>
            </p:extLst>
          </p:nvPr>
        </p:nvGraphicFramePr>
        <p:xfrm>
          <a:off x="7172359" y="1286602"/>
          <a:ext cx="203200" cy="266700"/>
        </p:xfrm>
        <a:graphic>
          <a:graphicData uri="http://schemas.openxmlformats.org/presentationml/2006/ole">
            <mc:AlternateContent xmlns:mc="http://schemas.openxmlformats.org/markup-compatibility/2006">
              <mc:Choice xmlns:v="urn:schemas-microsoft-com:vml" Requires="v">
                <p:oleObj spid="_x0000_s126606" name="Equation" r:id="rId5" imgW="203200" imgH="266700" progId="Equation.DSMT4">
                  <p:embed/>
                </p:oleObj>
              </mc:Choice>
              <mc:Fallback>
                <p:oleObj name="Equation" r:id="rId5" imgW="203200" imgH="266700" progId="Equation.DSMT4">
                  <p:embed/>
                  <p:pic>
                    <p:nvPicPr>
                      <p:cNvPr id="0" name=""/>
                      <p:cNvPicPr/>
                      <p:nvPr/>
                    </p:nvPicPr>
                    <p:blipFill>
                      <a:blip r:embed="rId6"/>
                      <a:stretch>
                        <a:fillRect/>
                      </a:stretch>
                    </p:blipFill>
                    <p:spPr>
                      <a:xfrm>
                        <a:off x="7172359" y="1286602"/>
                        <a:ext cx="203200" cy="266700"/>
                      </a:xfrm>
                      <a:prstGeom prst="rect">
                        <a:avLst/>
                      </a:prstGeom>
                    </p:spPr>
                  </p:pic>
                </p:oleObj>
              </mc:Fallback>
            </mc:AlternateContent>
          </a:graphicData>
        </a:graphic>
      </p:graphicFrame>
      <p:pic>
        <p:nvPicPr>
          <p:cNvPr id="3" name="Picture 2" descr="11_03_Figure.jpg"/>
          <p:cNvPicPr>
            <a:picLocks noChangeAspect="1"/>
          </p:cNvPicPr>
          <p:nvPr/>
        </p:nvPicPr>
        <p:blipFill rotWithShape="1">
          <a:blip r:embed="rId7">
            <a:extLst>
              <a:ext uri="{28A0092B-C50C-407E-A947-70E740481C1C}">
                <a14:useLocalDpi xmlns:a14="http://schemas.microsoft.com/office/drawing/2010/main" val="0"/>
              </a:ext>
            </a:extLst>
          </a:blip>
          <a:srcRect b="4389"/>
          <a:stretch/>
        </p:blipFill>
        <p:spPr>
          <a:xfrm>
            <a:off x="1442747" y="3357245"/>
            <a:ext cx="5792205" cy="2976880"/>
          </a:xfrm>
          <a:prstGeom prst="rect">
            <a:avLst/>
          </a:prstGeom>
        </p:spPr>
      </p:pic>
    </p:spTree>
    <p:extLst>
      <p:ext uri="{BB962C8B-B14F-4D97-AF65-F5344CB8AC3E}">
        <p14:creationId xmlns:p14="http://schemas.microsoft.com/office/powerpoint/2010/main" val="2956057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11.1: Circular motion at constant speed</a:t>
            </a:r>
          </a:p>
        </p:txBody>
      </p:sp>
      <p:sp>
        <p:nvSpPr>
          <p:cNvPr id="9" name="Content Placeholder 8"/>
          <p:cNvSpPr>
            <a:spLocks noGrp="1"/>
          </p:cNvSpPr>
          <p:nvPr>
            <p:ph idx="1"/>
          </p:nvPr>
        </p:nvSpPr>
        <p:spPr>
          <a:xfrm>
            <a:off x="0" y="1170432"/>
            <a:ext cx="4479699" cy="5422392"/>
          </a:xfrm>
        </p:spPr>
        <p:txBody>
          <a:bodyPr/>
          <a:lstStyle/>
          <a:p>
            <a:r>
              <a:rPr lang="en-US" sz="2200" dirty="0" smtClean="0"/>
              <a:t>The position of an object in circular motion can be given in polar coordinates (</a:t>
            </a:r>
            <a:r>
              <a:rPr lang="en-US" sz="2200" i="1" dirty="0" smtClean="0"/>
              <a:t>r</a:t>
            </a:r>
            <a:r>
              <a:rPr lang="en-US" sz="2200" dirty="0" smtClean="0"/>
              <a:t>,</a:t>
            </a:r>
            <a:r>
              <a:rPr lang="el-GR" sz="2200" i="1" dirty="0"/>
              <a:t> θ</a:t>
            </a:r>
            <a:r>
              <a:rPr lang="en-US" sz="2200" i="1" spc="-200" dirty="0" smtClean="0"/>
              <a:t> </a:t>
            </a:r>
            <a:r>
              <a:rPr lang="en-US" sz="2200" dirty="0" smtClean="0"/>
              <a:t>).</a:t>
            </a:r>
          </a:p>
          <a:p>
            <a:r>
              <a:rPr lang="en-US" sz="2200" dirty="0" smtClean="0"/>
              <a:t>The </a:t>
            </a:r>
            <a:r>
              <a:rPr lang="en-US" sz="2200" dirty="0"/>
              <a:t>magnitude of the position vector of an object in circular motion is the radius. </a:t>
            </a:r>
          </a:p>
          <a:p>
            <a:r>
              <a:rPr lang="en-US" sz="2200" dirty="0" smtClean="0"/>
              <a:t>To </a:t>
            </a:r>
            <a:r>
              <a:rPr lang="en-US" sz="2200" dirty="0"/>
              <a:t>specify the direction of motion, we define the object’s </a:t>
            </a:r>
            <a:r>
              <a:rPr lang="en-US" sz="2200" b="1" dirty="0"/>
              <a:t>rotational coordinate </a:t>
            </a:r>
            <a:r>
              <a:rPr lang="en-US" sz="2200" dirty="0" smtClean="0"/>
              <a:t>(</a:t>
            </a:r>
            <a:r>
              <a:rPr lang="en-US" sz="2200" i="1" dirty="0">
                <a:sym typeface="Symbol"/>
              </a:rPr>
              <a:t></a:t>
            </a:r>
            <a:r>
              <a:rPr lang="en-US" sz="2200" i="1" spc="-200" dirty="0" smtClean="0"/>
              <a:t> </a:t>
            </a:r>
            <a:r>
              <a:rPr lang="en-US" sz="2200" dirty="0" smtClean="0"/>
              <a:t>)</a:t>
            </a:r>
            <a:r>
              <a:rPr lang="en-US" sz="2200" dirty="0"/>
              <a:t>, as illustrated in part </a:t>
            </a:r>
            <a:r>
              <a:rPr lang="en-US" sz="2200" i="1" dirty="0"/>
              <a:t>a</a:t>
            </a:r>
            <a:r>
              <a:rPr lang="en-US" sz="2200" dirty="0"/>
              <a:t> of the figure. </a:t>
            </a:r>
          </a:p>
          <a:p>
            <a:r>
              <a:rPr lang="en-US" sz="2200" dirty="0"/>
              <a:t>As shown in part </a:t>
            </a:r>
            <a:r>
              <a:rPr lang="en-US" sz="2200" i="1" dirty="0"/>
              <a:t>b</a:t>
            </a:r>
            <a:r>
              <a:rPr lang="en-US" sz="2200" dirty="0"/>
              <a:t>, the direction of increase of </a:t>
            </a:r>
            <a:r>
              <a:rPr lang="en-US" sz="2200" i="1" dirty="0">
                <a:sym typeface="Symbol"/>
              </a:rPr>
              <a:t></a:t>
            </a:r>
            <a:r>
              <a:rPr lang="en-US" sz="2200" dirty="0" smtClean="0"/>
              <a:t> </a:t>
            </a:r>
            <a:r>
              <a:rPr lang="en-US" sz="2200" dirty="0"/>
              <a:t>is denoted by a curved arrow around the axis of rotation. </a:t>
            </a:r>
          </a:p>
        </p:txBody>
      </p:sp>
      <p:pic>
        <p:nvPicPr>
          <p:cNvPr id="8" name="Picture 7" descr="11_05_Figure.jpg"/>
          <p:cNvPicPr>
            <a:picLocks noChangeAspect="1"/>
          </p:cNvPicPr>
          <p:nvPr/>
        </p:nvPicPr>
        <p:blipFill rotWithShape="1">
          <a:blip r:embed="rId2">
            <a:extLst>
              <a:ext uri="{28A0092B-C50C-407E-A947-70E740481C1C}">
                <a14:useLocalDpi xmlns:a14="http://schemas.microsoft.com/office/drawing/2010/main" val="0"/>
              </a:ext>
            </a:extLst>
          </a:blip>
          <a:srcRect b="2468"/>
          <a:stretch/>
        </p:blipFill>
        <p:spPr>
          <a:xfrm>
            <a:off x="4400885" y="1327267"/>
            <a:ext cx="4629746" cy="4600060"/>
          </a:xfrm>
          <a:prstGeom prst="rect">
            <a:avLst/>
          </a:prstGeom>
        </p:spPr>
      </p:pic>
    </p:spTree>
    <p:extLst>
      <p:ext uri="{BB962C8B-B14F-4D97-AF65-F5344CB8AC3E}">
        <p14:creationId xmlns:p14="http://schemas.microsoft.com/office/powerpoint/2010/main" val="26502113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365123" y="1170432"/>
            <a:ext cx="8592265" cy="5451252"/>
          </a:xfrm>
        </p:spPr>
        <p:txBody>
          <a:bodyPr/>
          <a:lstStyle/>
          <a:p>
            <a:r>
              <a:rPr lang="en-US" sz="2400" dirty="0"/>
              <a:t>The relationship between an object’s speed and angular velocity is illustrated in the figure below.</a:t>
            </a:r>
          </a:p>
          <a:p>
            <a:endParaRPr lang="en-US" sz="2400" dirty="0" smtClean="0"/>
          </a:p>
          <a:p>
            <a:endParaRPr lang="en-US" sz="2400" dirty="0" smtClean="0"/>
          </a:p>
          <a:p>
            <a:endParaRPr lang="en-US" sz="2400" dirty="0"/>
          </a:p>
          <a:p>
            <a:endParaRPr lang="en-US" sz="2400" dirty="0"/>
          </a:p>
          <a:p>
            <a:endParaRPr lang="en-US" sz="2400" dirty="0" smtClean="0"/>
          </a:p>
          <a:p>
            <a:endParaRPr lang="en-US" sz="2400" dirty="0"/>
          </a:p>
          <a:p>
            <a:r>
              <a:rPr lang="en-US" sz="2400" dirty="0" smtClean="0"/>
              <a:t>All </a:t>
            </a:r>
            <a:r>
              <a:rPr lang="en-US" sz="2400" dirty="0"/>
              <a:t>points on the rotating disc will have the same rotational velocity.</a:t>
            </a:r>
          </a:p>
          <a:p>
            <a:r>
              <a:rPr lang="en-US" sz="2400" dirty="0"/>
              <a:t>However, the speed depends on the radius of the circle: </a:t>
            </a:r>
            <a:r>
              <a:rPr lang="en-US" sz="2400" dirty="0" smtClean="0"/>
              <a:t>The further </a:t>
            </a:r>
            <a:r>
              <a:rPr lang="en-US" sz="2400" dirty="0"/>
              <a:t>the point on the disc from the rotation axis, the larger the speed</a:t>
            </a:r>
            <a:r>
              <a:rPr lang="en-US" sz="2400" dirty="0" smtClean="0"/>
              <a:t>.</a:t>
            </a:r>
            <a:endParaRPr lang="en-US" sz="2400"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11.1: Circular motion at constant speed</a:t>
            </a:r>
          </a:p>
        </p:txBody>
      </p:sp>
      <p:pic>
        <p:nvPicPr>
          <p:cNvPr id="2" name="Picture 1" descr="11_07_Figure.jpg"/>
          <p:cNvPicPr>
            <a:picLocks noChangeAspect="1"/>
          </p:cNvPicPr>
          <p:nvPr/>
        </p:nvPicPr>
        <p:blipFill rotWithShape="1">
          <a:blip r:embed="rId2">
            <a:extLst>
              <a:ext uri="{28A0092B-C50C-407E-A947-70E740481C1C}">
                <a14:useLocalDpi xmlns:a14="http://schemas.microsoft.com/office/drawing/2010/main" val="0"/>
              </a:ext>
            </a:extLst>
          </a:blip>
          <a:srcRect b="3666"/>
          <a:stretch/>
        </p:blipFill>
        <p:spPr>
          <a:xfrm>
            <a:off x="2068480" y="2015359"/>
            <a:ext cx="5007040" cy="2604886"/>
          </a:xfrm>
          <a:prstGeom prst="rect">
            <a:avLst/>
          </a:prstGeom>
        </p:spPr>
      </p:pic>
    </p:spTree>
    <p:extLst>
      <p:ext uri="{BB962C8B-B14F-4D97-AF65-F5344CB8AC3E}">
        <p14:creationId xmlns:p14="http://schemas.microsoft.com/office/powerpoint/2010/main" val="20523672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11.1: Circular motion at constant speed</a:t>
            </a:r>
          </a:p>
        </p:txBody>
      </p:sp>
      <p:sp>
        <p:nvSpPr>
          <p:cNvPr id="9" name="Content Placeholder 8"/>
          <p:cNvSpPr>
            <a:spLocks noGrp="1"/>
          </p:cNvSpPr>
          <p:nvPr>
            <p:ph idx="1"/>
          </p:nvPr>
        </p:nvSpPr>
        <p:spPr>
          <a:xfrm>
            <a:off x="381000" y="2011807"/>
            <a:ext cx="4898794" cy="3401568"/>
          </a:xfrm>
        </p:spPr>
        <p:txBody>
          <a:bodyPr/>
          <a:lstStyle/>
          <a:p>
            <a:r>
              <a:rPr lang="en-US" sz="2400" dirty="0"/>
              <a:t>E</a:t>
            </a:r>
            <a:r>
              <a:rPr lang="en-US" sz="2400" dirty="0" smtClean="0"/>
              <a:t>ven </a:t>
            </a:r>
            <a:r>
              <a:rPr lang="en-US" sz="2400" dirty="0"/>
              <a:t>though the initial and final speeds of the object in circular motion are the same, the object undergoes a change in velocity</a:t>
            </a:r>
          </a:p>
          <a:p>
            <a:r>
              <a:rPr lang="en-US" sz="2400" dirty="0" smtClean="0"/>
              <a:t>The </a:t>
            </a:r>
            <a:r>
              <a:rPr lang="en-US" sz="2400" dirty="0"/>
              <a:t>object is accelerating, even if the speed is constant. </a:t>
            </a:r>
          </a:p>
          <a:p>
            <a:r>
              <a:rPr lang="en-US" sz="2400" dirty="0" smtClean="0"/>
              <a:t>                     points </a:t>
            </a:r>
            <a:r>
              <a:rPr lang="en-US" sz="2400" dirty="0"/>
              <a:t>toward the center of the circle</a:t>
            </a:r>
            <a:r>
              <a:rPr lang="en-US" sz="2400" dirty="0" smtClean="0"/>
              <a:t>.</a:t>
            </a:r>
          </a:p>
          <a:p>
            <a:endParaRPr lang="en-US" sz="2400" dirty="0" smtClean="0"/>
          </a:p>
          <a:p>
            <a:endParaRPr lang="en-US" sz="2400" dirty="0"/>
          </a:p>
          <a:p>
            <a:endParaRPr lang="en-US" sz="2400" dirty="0"/>
          </a:p>
          <a:p>
            <a:endParaRPr lang="en-US" sz="2400" dirty="0" smtClean="0"/>
          </a:p>
          <a:p>
            <a:endParaRPr lang="en-US" sz="2400" dirty="0"/>
          </a:p>
        </p:txBody>
      </p:sp>
      <p:pic>
        <p:nvPicPr>
          <p:cNvPr id="3" name="Picture 2" descr="11_08_FigureA.jpg"/>
          <p:cNvPicPr>
            <a:picLocks noChangeAspect="1"/>
          </p:cNvPicPr>
          <p:nvPr/>
        </p:nvPicPr>
        <p:blipFill rotWithShape="1">
          <a:blip r:embed="rId3">
            <a:extLst>
              <a:ext uri="{28A0092B-C50C-407E-A947-70E740481C1C}">
                <a14:useLocalDpi xmlns:a14="http://schemas.microsoft.com/office/drawing/2010/main" val="0"/>
              </a:ext>
            </a:extLst>
          </a:blip>
          <a:srcRect t="10172" b="2686"/>
          <a:stretch/>
        </p:blipFill>
        <p:spPr>
          <a:xfrm>
            <a:off x="5486649" y="1778000"/>
            <a:ext cx="3490366" cy="4714028"/>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3180968481"/>
              </p:ext>
            </p:extLst>
          </p:nvPr>
        </p:nvGraphicFramePr>
        <p:xfrm>
          <a:off x="4616740" y="3217183"/>
          <a:ext cx="482600" cy="292100"/>
        </p:xfrm>
        <a:graphic>
          <a:graphicData uri="http://schemas.openxmlformats.org/presentationml/2006/ole">
            <mc:AlternateContent xmlns:mc="http://schemas.openxmlformats.org/markup-compatibility/2006">
              <mc:Choice xmlns:v="urn:schemas-microsoft-com:vml" Requires="v">
                <p:oleObj spid="_x0000_s132680" name="Equation" r:id="rId4" imgW="482600" imgH="292100" progId="Equation.DSMT4">
                  <p:embed/>
                </p:oleObj>
              </mc:Choice>
              <mc:Fallback>
                <p:oleObj name="Equation" r:id="rId4" imgW="482600" imgH="292100" progId="Equation.DSMT4">
                  <p:embed/>
                  <p:pic>
                    <p:nvPicPr>
                      <p:cNvPr id="0" name=""/>
                      <p:cNvPicPr/>
                      <p:nvPr/>
                    </p:nvPicPr>
                    <p:blipFill>
                      <a:blip r:embed="rId5"/>
                      <a:stretch>
                        <a:fillRect/>
                      </a:stretch>
                    </p:blipFill>
                    <p:spPr>
                      <a:xfrm>
                        <a:off x="4616740" y="3217183"/>
                        <a:ext cx="482600" cy="2921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305428326"/>
              </p:ext>
            </p:extLst>
          </p:nvPr>
        </p:nvGraphicFramePr>
        <p:xfrm>
          <a:off x="844804" y="4419599"/>
          <a:ext cx="1498600" cy="419100"/>
        </p:xfrm>
        <a:graphic>
          <a:graphicData uri="http://schemas.openxmlformats.org/presentationml/2006/ole">
            <mc:AlternateContent xmlns:mc="http://schemas.openxmlformats.org/markup-compatibility/2006">
              <mc:Choice xmlns:v="urn:schemas-microsoft-com:vml" Requires="v">
                <p:oleObj spid="_x0000_s132681" name="Equation" r:id="rId6" imgW="1498600" imgH="419100" progId="Equation.DSMT4">
                  <p:embed/>
                </p:oleObj>
              </mc:Choice>
              <mc:Fallback>
                <p:oleObj name="Equation" r:id="rId6" imgW="1498600" imgH="419100" progId="Equation.DSMT4">
                  <p:embed/>
                  <p:pic>
                    <p:nvPicPr>
                      <p:cNvPr id="0" name=""/>
                      <p:cNvPicPr/>
                      <p:nvPr/>
                    </p:nvPicPr>
                    <p:blipFill>
                      <a:blip r:embed="rId7"/>
                      <a:stretch>
                        <a:fillRect/>
                      </a:stretch>
                    </p:blipFill>
                    <p:spPr>
                      <a:xfrm>
                        <a:off x="844804" y="4419599"/>
                        <a:ext cx="1498600" cy="419100"/>
                      </a:xfrm>
                      <a:prstGeom prst="rect">
                        <a:avLst/>
                      </a:prstGeom>
                    </p:spPr>
                  </p:pic>
                </p:oleObj>
              </mc:Fallback>
            </mc:AlternateContent>
          </a:graphicData>
        </a:graphic>
      </p:graphicFrame>
    </p:spTree>
    <p:extLst>
      <p:ext uri="{BB962C8B-B14F-4D97-AF65-F5344CB8AC3E}">
        <p14:creationId xmlns:p14="http://schemas.microsoft.com/office/powerpoint/2010/main" val="30753200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_08_FigureB.jpg"/>
          <p:cNvPicPr>
            <a:picLocks noChangeAspect="1"/>
          </p:cNvPicPr>
          <p:nvPr/>
        </p:nvPicPr>
        <p:blipFill rotWithShape="1">
          <a:blip r:embed="rId3">
            <a:extLst>
              <a:ext uri="{28A0092B-C50C-407E-A947-70E740481C1C}">
                <a14:useLocalDpi xmlns:a14="http://schemas.microsoft.com/office/drawing/2010/main" val="0"/>
              </a:ext>
            </a:extLst>
          </a:blip>
          <a:srcRect t="11192" b="2686"/>
          <a:stretch/>
        </p:blipFill>
        <p:spPr>
          <a:xfrm>
            <a:off x="4873494" y="1825624"/>
            <a:ext cx="4008768" cy="4631641"/>
          </a:xfrm>
          <a:prstGeom prst="rect">
            <a:avLst/>
          </a:prstGeom>
        </p:spPr>
      </p:pic>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11.1: Circular motion at constant speed</a:t>
            </a:r>
          </a:p>
        </p:txBody>
      </p:sp>
      <p:sp>
        <p:nvSpPr>
          <p:cNvPr id="9" name="Content Placeholder 8"/>
          <p:cNvSpPr>
            <a:spLocks noGrp="1"/>
          </p:cNvSpPr>
          <p:nvPr>
            <p:ph idx="1"/>
          </p:nvPr>
        </p:nvSpPr>
        <p:spPr>
          <a:xfrm>
            <a:off x="-317500" y="1186307"/>
            <a:ext cx="5074527" cy="5076381"/>
          </a:xfrm>
        </p:spPr>
        <p:txBody>
          <a:bodyPr/>
          <a:lstStyle/>
          <a:p>
            <a:r>
              <a:rPr lang="en-US" sz="2400" dirty="0"/>
              <a:t>This means the average accelerating                         </a:t>
            </a:r>
            <a:r>
              <a:rPr lang="en-US" sz="2400" dirty="0" smtClean="0"/>
              <a:t>also </a:t>
            </a:r>
            <a:r>
              <a:rPr lang="en-US" sz="2400" dirty="0"/>
              <a:t>points toward the center</a:t>
            </a:r>
            <a:r>
              <a:rPr lang="en-US" sz="2400" dirty="0" smtClean="0"/>
              <a:t>.</a:t>
            </a:r>
            <a:br>
              <a:rPr lang="en-US" sz="2400" dirty="0" smtClean="0"/>
            </a:br>
            <a:r>
              <a:rPr lang="en-US" sz="2400" dirty="0" smtClean="0"/>
              <a:t/>
            </a:r>
            <a:br>
              <a:rPr lang="en-US" sz="2400" dirty="0" smtClean="0"/>
            </a:br>
            <a:r>
              <a:rPr lang="en-US" sz="2400" dirty="0" smtClean="0"/>
              <a:t> </a:t>
            </a:r>
            <a:endParaRPr lang="en-US" sz="2400" dirty="0"/>
          </a:p>
          <a:p>
            <a:r>
              <a:rPr lang="en-US" sz="2400" b="1" dirty="0" smtClean="0"/>
              <a:t>An </a:t>
            </a:r>
            <a:r>
              <a:rPr lang="en-US" sz="2400" b="1" dirty="0"/>
              <a:t>object executing circular motion at constant speed has an acceleration of constant magnitude that is directed toward the center of its circular path. </a:t>
            </a:r>
            <a:r>
              <a:rPr lang="en-US" sz="2400" b="1" dirty="0" smtClean="0"/>
              <a:t/>
            </a:r>
            <a:br>
              <a:rPr lang="en-US" sz="2400" b="1" dirty="0" smtClean="0"/>
            </a:br>
            <a:endParaRPr lang="en-US" sz="2400" b="1" dirty="0"/>
          </a:p>
          <a:p>
            <a:r>
              <a:rPr lang="en-US" sz="2400" dirty="0"/>
              <a:t>This acceleration is called the </a:t>
            </a:r>
            <a:r>
              <a:rPr lang="en-US" sz="2400" b="1" dirty="0"/>
              <a:t>centripetal acceleration</a:t>
            </a:r>
            <a:r>
              <a:rPr lang="en-US" sz="2400" dirty="0" smtClean="0"/>
              <a:t>.</a:t>
            </a:r>
            <a:endParaRPr lang="en-US" sz="2400" dirty="0"/>
          </a:p>
        </p:txBody>
      </p:sp>
      <p:graphicFrame>
        <p:nvGraphicFramePr>
          <p:cNvPr id="8" name="Object 7"/>
          <p:cNvGraphicFramePr>
            <a:graphicFrameLocks noChangeAspect="1"/>
          </p:cNvGraphicFramePr>
          <p:nvPr>
            <p:extLst>
              <p:ext uri="{D42A27DB-BD31-4B8C-83A1-F6EECF244321}">
                <p14:modId xmlns:p14="http://schemas.microsoft.com/office/powerpoint/2010/main" val="3926951166"/>
              </p:ext>
            </p:extLst>
          </p:nvPr>
        </p:nvGraphicFramePr>
        <p:xfrm>
          <a:off x="852488" y="1943100"/>
          <a:ext cx="1803400" cy="431800"/>
        </p:xfrm>
        <a:graphic>
          <a:graphicData uri="http://schemas.openxmlformats.org/presentationml/2006/ole">
            <mc:AlternateContent xmlns:mc="http://schemas.openxmlformats.org/markup-compatibility/2006">
              <mc:Choice xmlns:v="urn:schemas-microsoft-com:vml" Requires="v">
                <p:oleObj spid="_x0000_s13103" name="Equation" r:id="rId4" imgW="1803400" imgH="431800" progId="Equation.DSMT4">
                  <p:embed/>
                </p:oleObj>
              </mc:Choice>
              <mc:Fallback>
                <p:oleObj name="Equation" r:id="rId4" imgW="1803400" imgH="431800" progId="Equation.DSMT4">
                  <p:embed/>
                  <p:pic>
                    <p:nvPicPr>
                      <p:cNvPr id="0" name=""/>
                      <p:cNvPicPr/>
                      <p:nvPr/>
                    </p:nvPicPr>
                    <p:blipFill>
                      <a:blip r:embed="rId5"/>
                      <a:stretch>
                        <a:fillRect/>
                      </a:stretch>
                    </p:blipFill>
                    <p:spPr>
                      <a:xfrm>
                        <a:off x="852488" y="1943100"/>
                        <a:ext cx="1803400" cy="431800"/>
                      </a:xfrm>
                      <a:prstGeom prst="rect">
                        <a:avLst/>
                      </a:prstGeom>
                    </p:spPr>
                  </p:pic>
                </p:oleObj>
              </mc:Fallback>
            </mc:AlternateContent>
          </a:graphicData>
        </a:graphic>
      </p:graphicFrame>
    </p:spTree>
    <p:extLst>
      <p:ext uri="{BB962C8B-B14F-4D97-AF65-F5344CB8AC3E}">
        <p14:creationId xmlns:p14="http://schemas.microsoft.com/office/powerpoint/2010/main" val="23107756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3474" y="1170432"/>
            <a:ext cx="9090526" cy="5422392"/>
          </a:xfrm>
        </p:spPr>
        <p:txBody>
          <a:bodyPr/>
          <a:lstStyle/>
          <a:p>
            <a:r>
              <a:rPr lang="en-US" dirty="0" smtClean="0"/>
              <a:t>The centripetal </a:t>
            </a:r>
            <a:r>
              <a:rPr lang="en-US" dirty="0"/>
              <a:t>acceleration of an object in circular motion at constant speed points toward the center of the circle. Then from Newton’s second law: </a:t>
            </a:r>
          </a:p>
          <a:p>
            <a:pPr lvl="1"/>
            <a:r>
              <a:rPr lang="en-US" b="1" dirty="0"/>
              <a:t>An object that executes circular motion at constant speed is subject to a force (or vector </a:t>
            </a:r>
            <a:r>
              <a:rPr lang="en-US" b="1" dirty="0" smtClean="0"/>
              <a:t>sum </a:t>
            </a:r>
            <a:r>
              <a:rPr lang="en-US" b="1" dirty="0"/>
              <a:t>of forces) of constant magnitude directed toward the center of the </a:t>
            </a:r>
            <a:r>
              <a:rPr lang="en-US" b="1" dirty="0" smtClean="0"/>
              <a:t>circular trajectory</a:t>
            </a:r>
            <a:r>
              <a:rPr lang="en-US" b="1" dirty="0"/>
              <a:t>. </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4" name="Text Placeholder 3"/>
          <p:cNvSpPr>
            <a:spLocks noGrp="1"/>
          </p:cNvSpPr>
          <p:nvPr>
            <p:ph type="body" sz="quarter" idx="11"/>
          </p:nvPr>
        </p:nvSpPr>
        <p:spPr/>
        <p:txBody>
          <a:bodyPr/>
          <a:lstStyle/>
          <a:p>
            <a:r>
              <a:rPr lang="en-US" dirty="0"/>
              <a:t>Section 11.2: Forces and circular motion</a:t>
            </a:r>
          </a:p>
        </p:txBody>
      </p:sp>
      <p:pic>
        <p:nvPicPr>
          <p:cNvPr id="6" name="Picture 5" descr="11_12_Figure.jpg"/>
          <p:cNvPicPr>
            <a:picLocks noChangeAspect="1"/>
          </p:cNvPicPr>
          <p:nvPr/>
        </p:nvPicPr>
        <p:blipFill rotWithShape="1">
          <a:blip r:embed="rId2">
            <a:extLst>
              <a:ext uri="{28A0092B-C50C-407E-A947-70E740481C1C}">
                <a14:useLocalDpi xmlns:a14="http://schemas.microsoft.com/office/drawing/2010/main" val="0"/>
              </a:ext>
            </a:extLst>
          </a:blip>
          <a:srcRect b="3405"/>
          <a:stretch/>
        </p:blipFill>
        <p:spPr>
          <a:xfrm>
            <a:off x="4304631" y="3952244"/>
            <a:ext cx="4595665" cy="2847246"/>
          </a:xfrm>
          <a:prstGeom prst="rect">
            <a:avLst/>
          </a:prstGeom>
        </p:spPr>
      </p:pic>
    </p:spTree>
    <p:extLst>
      <p:ext uri="{BB962C8B-B14F-4D97-AF65-F5344CB8AC3E}">
        <p14:creationId xmlns:p14="http://schemas.microsoft.com/office/powerpoint/2010/main" val="330284314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65124" y="1170432"/>
            <a:ext cx="8485627" cy="5422392"/>
          </a:xfrm>
        </p:spPr>
        <p:txBody>
          <a:bodyPr/>
          <a:lstStyle/>
          <a:p>
            <a:r>
              <a:rPr lang="en-US" sz="2200" dirty="0"/>
              <a:t>Suppose you round a curve in a car as shown below. The car exerts a force on you that points toward the center. </a:t>
            </a:r>
          </a:p>
          <a:p>
            <a:r>
              <a:rPr lang="en-US" sz="2200" dirty="0"/>
              <a:t>However, you feel as if you are being pushed outward. Why?</a:t>
            </a:r>
          </a:p>
          <a:p>
            <a:r>
              <a:rPr lang="en-US" sz="2200" dirty="0"/>
              <a:t>This feeling of being pushed outward rises only from the noninertial nature of the car’s reference frame. </a:t>
            </a:r>
          </a:p>
          <a:p>
            <a:pPr lvl="1"/>
            <a:r>
              <a:rPr lang="en-US" sz="2200" b="1" dirty="0"/>
              <a:t>Avoid analyzing forces from a rotating frame of reference because such a frame is accelerating and therefore noninertial</a:t>
            </a:r>
            <a:r>
              <a:rPr lang="en-US" sz="2200" b="1" dirty="0" smtClean="0"/>
              <a:t>.</a:t>
            </a:r>
            <a:endParaRPr lang="en-US" sz="2200" b="1"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4" name="Text Placeholder 3"/>
          <p:cNvSpPr>
            <a:spLocks noGrp="1"/>
          </p:cNvSpPr>
          <p:nvPr>
            <p:ph type="body" sz="quarter" idx="11"/>
          </p:nvPr>
        </p:nvSpPr>
        <p:spPr/>
        <p:txBody>
          <a:bodyPr/>
          <a:lstStyle/>
          <a:p>
            <a:r>
              <a:rPr lang="en-US" dirty="0"/>
              <a:t>Section 11.2: Forces and circular motion</a:t>
            </a:r>
          </a:p>
        </p:txBody>
      </p:sp>
      <p:pic>
        <p:nvPicPr>
          <p:cNvPr id="2" name="Picture 1" descr="11_12_Figure.jpg"/>
          <p:cNvPicPr>
            <a:picLocks noChangeAspect="1"/>
          </p:cNvPicPr>
          <p:nvPr/>
        </p:nvPicPr>
        <p:blipFill rotWithShape="1">
          <a:blip r:embed="rId2">
            <a:extLst>
              <a:ext uri="{28A0092B-C50C-407E-A947-70E740481C1C}">
                <a14:useLocalDpi xmlns:a14="http://schemas.microsoft.com/office/drawing/2010/main" val="0"/>
              </a:ext>
            </a:extLst>
          </a:blip>
          <a:srcRect b="3405"/>
          <a:stretch/>
        </p:blipFill>
        <p:spPr>
          <a:xfrm>
            <a:off x="2222230" y="3858664"/>
            <a:ext cx="4699540" cy="2911602"/>
          </a:xfrm>
          <a:prstGeom prst="rect">
            <a:avLst/>
          </a:prstGeom>
        </p:spPr>
      </p:pic>
    </p:spTree>
    <p:extLst>
      <p:ext uri="{BB962C8B-B14F-4D97-AF65-F5344CB8AC3E}">
        <p14:creationId xmlns:p14="http://schemas.microsoft.com/office/powerpoint/2010/main" val="207188184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65125" y="4797954"/>
            <a:ext cx="8229600" cy="1794869"/>
          </a:xfrm>
        </p:spPr>
        <p:txBody>
          <a:bodyPr/>
          <a:lstStyle/>
          <a:p>
            <a:pPr marL="0" indent="0">
              <a:buNone/>
            </a:pPr>
            <a:r>
              <a:rPr lang="en-US" b="1" dirty="0"/>
              <a:t>Chapter Goal: Develop the tools that allow us to understand the kinematics and dynamics of particles and extended objects moving in circular motion centered on an axis of rotation</a:t>
            </a:r>
            <a:r>
              <a:rPr lang="en-US" b="1" dirty="0" smtClean="0"/>
              <a:t>.</a:t>
            </a:r>
            <a:endParaRPr lang="en-US" b="1"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Chapter 11: Motion in a Circle</a:t>
            </a:r>
          </a:p>
        </p:txBody>
      </p:sp>
      <p:pic>
        <p:nvPicPr>
          <p:cNvPr id="8" name="Picture 7" descr="11_00_C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270599"/>
            <a:ext cx="5486400" cy="3530582"/>
          </a:xfrm>
          <a:prstGeom prst="rect">
            <a:avLst/>
          </a:prstGeom>
        </p:spPr>
      </p:pic>
    </p:spTree>
    <p:extLst>
      <p:ext uri="{BB962C8B-B14F-4D97-AF65-F5344CB8AC3E}">
        <p14:creationId xmlns:p14="http://schemas.microsoft.com/office/powerpoint/2010/main" val="8767357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65124" y="1170431"/>
            <a:ext cx="8612799" cy="5472645"/>
          </a:xfrm>
        </p:spPr>
        <p:txBody>
          <a:bodyPr/>
          <a:lstStyle/>
          <a:p>
            <a:r>
              <a:rPr lang="en-US" sz="2200" dirty="0"/>
              <a:t>To see how the inward force depends on radius, look at the two figures below</a:t>
            </a:r>
            <a:r>
              <a:rPr lang="en-US" sz="2200" dirty="0" smtClean="0"/>
              <a:t>. </a:t>
            </a:r>
          </a:p>
          <a:p>
            <a:pPr marL="0" indent="0">
              <a:buNone/>
            </a:pPr>
            <a:endParaRPr lang="en-US" sz="2200" dirty="0"/>
          </a:p>
          <a:p>
            <a:pPr marL="0" indent="0">
              <a:buNone/>
            </a:pPr>
            <a:endParaRPr lang="en-US" sz="2200" dirty="0" smtClean="0"/>
          </a:p>
          <a:p>
            <a:pPr marL="0" indent="0">
              <a:buNone/>
            </a:pPr>
            <a:endParaRPr lang="en-US" sz="2200" dirty="0"/>
          </a:p>
          <a:p>
            <a:pPr marL="0" indent="0">
              <a:buNone/>
            </a:pPr>
            <a:endParaRPr lang="en-US" sz="2200" dirty="0" smtClean="0"/>
          </a:p>
          <a:p>
            <a:pPr marL="0" indent="0">
              <a:buNone/>
            </a:pPr>
            <a:endParaRPr lang="en-US" sz="2200" dirty="0" smtClean="0"/>
          </a:p>
          <a:p>
            <a:pPr marL="0" indent="0">
              <a:buNone/>
            </a:pPr>
            <a:endParaRPr lang="en-US" sz="2200" dirty="0"/>
          </a:p>
          <a:p>
            <a:pPr marL="0" indent="0">
              <a:buNone/>
            </a:pPr>
            <a:endParaRPr lang="en-US" sz="2200" dirty="0" smtClean="0"/>
          </a:p>
          <a:p>
            <a:pPr marL="0" indent="0">
              <a:buNone/>
            </a:pPr>
            <a:endParaRPr lang="en-US" sz="2200" dirty="0" smtClean="0"/>
          </a:p>
          <a:p>
            <a:r>
              <a:rPr lang="en-US" sz="2200" dirty="0" smtClean="0"/>
              <a:t>We </a:t>
            </a:r>
            <a:r>
              <a:rPr lang="en-US" sz="2200" dirty="0"/>
              <a:t>can conclude that</a:t>
            </a:r>
          </a:p>
          <a:p>
            <a:pPr lvl="1"/>
            <a:r>
              <a:rPr lang="en-US" sz="2200" b="1" dirty="0"/>
              <a:t>The inward force required to make an object move in a circular motion increases with increasing speed and decreases with increasing radius. </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4" name="Text Placeholder 3"/>
          <p:cNvSpPr>
            <a:spLocks noGrp="1"/>
          </p:cNvSpPr>
          <p:nvPr>
            <p:ph type="body" sz="quarter" idx="11"/>
          </p:nvPr>
        </p:nvSpPr>
        <p:spPr/>
        <p:txBody>
          <a:bodyPr/>
          <a:lstStyle/>
          <a:p>
            <a:r>
              <a:rPr lang="en-US" dirty="0"/>
              <a:t>Section 11.2: Forces and circular motion</a:t>
            </a:r>
          </a:p>
        </p:txBody>
      </p:sp>
      <p:pic>
        <p:nvPicPr>
          <p:cNvPr id="9" name="Picture 8" descr="11_13_Figure.jpg"/>
          <p:cNvPicPr>
            <a:picLocks noChangeAspect="1"/>
          </p:cNvPicPr>
          <p:nvPr/>
        </p:nvPicPr>
        <p:blipFill rotWithShape="1">
          <a:blip r:embed="rId2">
            <a:extLst>
              <a:ext uri="{28A0092B-C50C-407E-A947-70E740481C1C}">
                <a14:useLocalDpi xmlns:a14="http://schemas.microsoft.com/office/drawing/2010/main" val="0"/>
              </a:ext>
            </a:extLst>
          </a:blip>
          <a:srcRect b="2792"/>
          <a:stretch/>
        </p:blipFill>
        <p:spPr>
          <a:xfrm>
            <a:off x="1242573" y="1900916"/>
            <a:ext cx="3383280" cy="3291874"/>
          </a:xfrm>
          <a:prstGeom prst="rect">
            <a:avLst/>
          </a:prstGeom>
        </p:spPr>
      </p:pic>
      <p:pic>
        <p:nvPicPr>
          <p:cNvPr id="10" name="Picture 9" descr="11_14_Figure.jpg"/>
          <p:cNvPicPr>
            <a:picLocks noChangeAspect="1"/>
          </p:cNvPicPr>
          <p:nvPr/>
        </p:nvPicPr>
        <p:blipFill rotWithShape="1">
          <a:blip r:embed="rId3">
            <a:extLst>
              <a:ext uri="{28A0092B-C50C-407E-A947-70E740481C1C}">
                <a14:useLocalDpi xmlns:a14="http://schemas.microsoft.com/office/drawing/2010/main" val="0"/>
              </a:ext>
            </a:extLst>
          </a:blip>
          <a:srcRect b="3305"/>
          <a:stretch/>
        </p:blipFill>
        <p:spPr>
          <a:xfrm>
            <a:off x="5152127" y="2548017"/>
            <a:ext cx="3661106" cy="2217882"/>
          </a:xfrm>
          <a:prstGeom prst="rect">
            <a:avLst/>
          </a:prstGeom>
        </p:spPr>
      </p:pic>
    </p:spTree>
    <p:extLst>
      <p:ext uri="{BB962C8B-B14F-4D97-AF65-F5344CB8AC3E}">
        <p14:creationId xmlns:p14="http://schemas.microsoft.com/office/powerpoint/2010/main" val="141847374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11_22_FigureA.jpg"/>
          <p:cNvPicPr>
            <a:picLocks noChangeAspect="1"/>
          </p:cNvPicPr>
          <p:nvPr/>
        </p:nvPicPr>
        <p:blipFill rotWithShape="1">
          <a:blip r:embed="rId4">
            <a:extLst>
              <a:ext uri="{28A0092B-C50C-407E-A947-70E740481C1C}">
                <a14:useLocalDpi xmlns:a14="http://schemas.microsoft.com/office/drawing/2010/main" val="0"/>
              </a:ext>
            </a:extLst>
          </a:blip>
          <a:srcRect b="2528"/>
          <a:stretch/>
        </p:blipFill>
        <p:spPr>
          <a:xfrm>
            <a:off x="5621775" y="1329022"/>
            <a:ext cx="3492689" cy="3674569"/>
          </a:xfrm>
          <a:prstGeom prst="rect">
            <a:avLst/>
          </a:prstGeom>
        </p:spPr>
      </p:pic>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a:t>Section 11.4: Motion in a </a:t>
            </a:r>
            <a:r>
              <a:rPr lang="en-US" dirty="0" smtClean="0"/>
              <a:t>Circle</a:t>
            </a:r>
            <a:endParaRPr lang="en-US" dirty="0"/>
          </a:p>
        </p:txBody>
      </p:sp>
      <p:sp>
        <p:nvSpPr>
          <p:cNvPr id="3" name="Content Placeholder 2"/>
          <p:cNvSpPr>
            <a:spLocks noGrp="1"/>
          </p:cNvSpPr>
          <p:nvPr>
            <p:ph idx="1"/>
          </p:nvPr>
        </p:nvSpPr>
        <p:spPr>
          <a:xfrm>
            <a:off x="365122" y="1170432"/>
            <a:ext cx="5689855" cy="5422392"/>
          </a:xfrm>
        </p:spPr>
        <p:txBody>
          <a:bodyPr/>
          <a:lstStyle/>
          <a:p>
            <a:r>
              <a:rPr lang="en-US" sz="2200" dirty="0" smtClean="0"/>
              <a:t>The rotational coordinate (</a:t>
            </a:r>
            <a:r>
              <a:rPr lang="en-US" sz="2200" i="1" dirty="0">
                <a:sym typeface="Symbol"/>
              </a:rPr>
              <a:t></a:t>
            </a:r>
            <a:r>
              <a:rPr lang="en-US" sz="2200" dirty="0" smtClean="0"/>
              <a:t>) is defined as</a:t>
            </a:r>
          </a:p>
          <a:p>
            <a:pPr marL="344488" lvl="1" indent="0">
              <a:lnSpc>
                <a:spcPct val="140000"/>
              </a:lnSpc>
              <a:buNone/>
            </a:pPr>
            <a:endParaRPr lang="en-US" sz="2200" dirty="0" smtClean="0"/>
          </a:p>
          <a:p>
            <a:pPr marL="344488" lvl="1" indent="0">
              <a:buNone/>
            </a:pPr>
            <a:r>
              <a:rPr lang="en-US" sz="2200" dirty="0" smtClean="0"/>
              <a:t>The sign and magnitude of </a:t>
            </a:r>
            <a:r>
              <a:rPr lang="en-US" sz="2200" i="1" dirty="0" smtClean="0"/>
              <a:t>s</a:t>
            </a:r>
            <a:r>
              <a:rPr lang="en-US" sz="2200" dirty="0" smtClean="0"/>
              <a:t> (and </a:t>
            </a:r>
            <a:r>
              <a:rPr lang="en-US" sz="2200" i="1" dirty="0">
                <a:sym typeface="Symbol"/>
              </a:rPr>
              <a:t></a:t>
            </a:r>
            <a:r>
              <a:rPr lang="en-US" sz="2200" dirty="0" smtClean="0"/>
              <a:t>)</a:t>
            </a:r>
            <a:br>
              <a:rPr lang="en-US" sz="2200" dirty="0" smtClean="0"/>
            </a:br>
            <a:r>
              <a:rPr lang="en-US" sz="2200" dirty="0" smtClean="0"/>
              <a:t>depend on the choice of rotational</a:t>
            </a:r>
            <a:br>
              <a:rPr lang="en-US" sz="2200" dirty="0" smtClean="0"/>
            </a:br>
            <a:r>
              <a:rPr lang="en-US" sz="2200" dirty="0" smtClean="0"/>
              <a:t>coordinate system.</a:t>
            </a:r>
          </a:p>
          <a:p>
            <a:r>
              <a:rPr lang="en-US" sz="2200" i="1" dirty="0">
                <a:sym typeface="Symbol"/>
              </a:rPr>
              <a:t></a:t>
            </a:r>
            <a:r>
              <a:rPr lang="en-US" sz="2200" dirty="0" smtClean="0"/>
              <a:t> is unitless. In contrast, the polar angle </a:t>
            </a:r>
            <a:r>
              <a:rPr lang="en-US" sz="2200" i="1" dirty="0"/>
              <a:t>θ</a:t>
            </a:r>
            <a:r>
              <a:rPr lang="en-US" sz="2200" dirty="0" smtClean="0"/>
              <a:t/>
            </a:r>
            <a:br>
              <a:rPr lang="en-US" sz="2200" dirty="0" smtClean="0"/>
            </a:br>
            <a:r>
              <a:rPr lang="en-US" sz="2200" dirty="0" smtClean="0"/>
              <a:t>can be expressed in radians, degrees, or revolutions, where </a:t>
            </a:r>
          </a:p>
          <a:p>
            <a:pPr marL="0" indent="0" algn="ctr">
              <a:buNone/>
            </a:pPr>
            <a:r>
              <a:rPr lang="pl-PL" sz="2200" dirty="0" smtClean="0"/>
              <a:t>2</a:t>
            </a:r>
            <a:r>
              <a:rPr lang="pl-PL" sz="2200" i="1" dirty="0"/>
              <a:t>π</a:t>
            </a:r>
            <a:r>
              <a:rPr lang="pl-PL" sz="2200" dirty="0" smtClean="0"/>
              <a:t> rad = 360</a:t>
            </a:r>
            <a:r>
              <a:rPr lang="en-US" sz="2200" dirty="0">
                <a:sym typeface="Symbol"/>
              </a:rPr>
              <a:t></a:t>
            </a:r>
            <a:r>
              <a:rPr lang="pl-PL" sz="2200" dirty="0" smtClean="0"/>
              <a:t> = 1 rev</a:t>
            </a:r>
          </a:p>
          <a:p>
            <a:r>
              <a:rPr lang="en-US" sz="2200" dirty="0" smtClean="0"/>
              <a:t>Given </a:t>
            </a:r>
            <a:r>
              <a:rPr lang="en-US" sz="2200" i="1" dirty="0" smtClean="0"/>
              <a:t>θ</a:t>
            </a:r>
            <a:r>
              <a:rPr lang="en-US" sz="2200" dirty="0" smtClean="0"/>
              <a:t> we can obtain </a:t>
            </a:r>
            <a:r>
              <a:rPr lang="en-US" sz="2200" i="1" dirty="0">
                <a:sym typeface="Symbol"/>
              </a:rPr>
              <a:t></a:t>
            </a:r>
            <a:r>
              <a:rPr lang="en-US" sz="2200" dirty="0" smtClean="0"/>
              <a:t> from: </a:t>
            </a:r>
            <a:r>
              <a:rPr lang="en-US" sz="2200" i="1" dirty="0">
                <a:sym typeface="Symbol"/>
              </a:rPr>
              <a:t></a:t>
            </a:r>
            <a:r>
              <a:rPr lang="en-US" sz="2200" dirty="0" smtClean="0"/>
              <a:t> = </a:t>
            </a:r>
            <a:r>
              <a:rPr lang="en-US" sz="2200" i="1" dirty="0"/>
              <a:t>θ</a:t>
            </a:r>
            <a:r>
              <a:rPr lang="en-US" sz="2200" dirty="0" smtClean="0"/>
              <a:t>/(1 rad).</a:t>
            </a:r>
          </a:p>
          <a:p>
            <a:r>
              <a:rPr lang="en-US" sz="2200" dirty="0" smtClean="0"/>
              <a:t>The change in the rotational coordinate </a:t>
            </a:r>
            <a:r>
              <a:rPr lang="en-US" sz="2200" dirty="0">
                <a:sym typeface="Symbol"/>
              </a:rPr>
              <a:t></a:t>
            </a:r>
            <a:r>
              <a:rPr lang="en-US" sz="2200" i="1" dirty="0" smtClean="0">
                <a:sym typeface="Symbol"/>
              </a:rPr>
              <a:t></a:t>
            </a:r>
            <a:r>
              <a:rPr lang="en-US" sz="2200" dirty="0" smtClean="0"/>
              <a:t> is given by</a:t>
            </a:r>
          </a:p>
        </p:txBody>
      </p:sp>
      <p:graphicFrame>
        <p:nvGraphicFramePr>
          <p:cNvPr id="14" name="Object 13"/>
          <p:cNvGraphicFramePr>
            <a:graphicFrameLocks noChangeAspect="1"/>
          </p:cNvGraphicFramePr>
          <p:nvPr>
            <p:extLst>
              <p:ext uri="{D42A27DB-BD31-4B8C-83A1-F6EECF244321}">
                <p14:modId xmlns:p14="http://schemas.microsoft.com/office/powerpoint/2010/main" val="3203035941"/>
              </p:ext>
            </p:extLst>
          </p:nvPr>
        </p:nvGraphicFramePr>
        <p:xfrm>
          <a:off x="2873375" y="1469705"/>
          <a:ext cx="673100" cy="698500"/>
        </p:xfrm>
        <a:graphic>
          <a:graphicData uri="http://schemas.openxmlformats.org/presentationml/2006/ole">
            <mc:AlternateContent xmlns:mc="http://schemas.openxmlformats.org/markup-compatibility/2006">
              <mc:Choice xmlns:v="urn:schemas-microsoft-com:vml" Requires="v">
                <p:oleObj spid="_x0000_s213295" name="Equation" r:id="rId5" imgW="673100" imgH="698500" progId="Equation.3">
                  <p:embed/>
                </p:oleObj>
              </mc:Choice>
              <mc:Fallback>
                <p:oleObj name="Equation" r:id="rId5" imgW="673100" imgH="698500" progId="Equation.3">
                  <p:embed/>
                  <p:pic>
                    <p:nvPicPr>
                      <p:cNvPr id="0" name=""/>
                      <p:cNvPicPr>
                        <a:picLocks noChangeAspect="1" noChangeArrowheads="1"/>
                      </p:cNvPicPr>
                      <p:nvPr/>
                    </p:nvPicPr>
                    <p:blipFill>
                      <a:blip r:embed="rId6"/>
                      <a:srcRect/>
                      <a:stretch>
                        <a:fillRect/>
                      </a:stretch>
                    </p:blipFill>
                    <p:spPr bwMode="auto">
                      <a:xfrm>
                        <a:off x="2873375" y="1469705"/>
                        <a:ext cx="6731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207807460"/>
              </p:ext>
            </p:extLst>
          </p:nvPr>
        </p:nvGraphicFramePr>
        <p:xfrm>
          <a:off x="1673349" y="5686425"/>
          <a:ext cx="3073400" cy="711200"/>
        </p:xfrm>
        <a:graphic>
          <a:graphicData uri="http://schemas.openxmlformats.org/presentationml/2006/ole">
            <mc:AlternateContent xmlns:mc="http://schemas.openxmlformats.org/markup-compatibility/2006">
              <mc:Choice xmlns:v="urn:schemas-microsoft-com:vml" Requires="v">
                <p:oleObj spid="_x0000_s213296" name="Equation" r:id="rId7" imgW="3073400" imgH="711200" progId="Equation.DSMT4">
                  <p:embed/>
                </p:oleObj>
              </mc:Choice>
              <mc:Fallback>
                <p:oleObj name="Equation" r:id="rId7" imgW="3073400" imgH="711200" progId="Equation.DSMT4">
                  <p:embed/>
                  <p:pic>
                    <p:nvPicPr>
                      <p:cNvPr id="0" name=""/>
                      <p:cNvPicPr>
                        <a:picLocks noChangeAspect="1" noChangeArrowheads="1"/>
                      </p:cNvPicPr>
                      <p:nvPr/>
                    </p:nvPicPr>
                    <p:blipFill>
                      <a:blip r:embed="rId8"/>
                      <a:srcRect/>
                      <a:stretch>
                        <a:fillRect/>
                      </a:stretch>
                    </p:blipFill>
                    <p:spPr bwMode="auto">
                      <a:xfrm>
                        <a:off x="1673349" y="5686425"/>
                        <a:ext cx="30734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405074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11_22_FigureB.jpg"/>
          <p:cNvPicPr>
            <a:picLocks noChangeAspect="1"/>
          </p:cNvPicPr>
          <p:nvPr/>
        </p:nvPicPr>
        <p:blipFill rotWithShape="1">
          <a:blip r:embed="rId4">
            <a:extLst>
              <a:ext uri="{28A0092B-C50C-407E-A947-70E740481C1C}">
                <a14:useLocalDpi xmlns:a14="http://schemas.microsoft.com/office/drawing/2010/main" val="0"/>
              </a:ext>
            </a:extLst>
          </a:blip>
          <a:srcRect t="9699" b="2528"/>
          <a:stretch/>
        </p:blipFill>
        <p:spPr>
          <a:xfrm>
            <a:off x="5543012" y="1630947"/>
            <a:ext cx="3522225" cy="2732426"/>
          </a:xfrm>
          <a:prstGeom prst="rect">
            <a:avLst/>
          </a:prstGeom>
        </p:spPr>
      </p:pic>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a:t>Section 11.4: Motion in a C</a:t>
            </a:r>
            <a:r>
              <a:rPr lang="en-US" dirty="0" smtClean="0"/>
              <a:t>ircle</a:t>
            </a:r>
            <a:endParaRPr lang="en-US" dirty="0"/>
          </a:p>
        </p:txBody>
      </p:sp>
      <p:sp>
        <p:nvSpPr>
          <p:cNvPr id="3" name="Content Placeholder 2"/>
          <p:cNvSpPr>
            <a:spLocks noGrp="1"/>
          </p:cNvSpPr>
          <p:nvPr>
            <p:ph idx="1"/>
          </p:nvPr>
        </p:nvSpPr>
        <p:spPr>
          <a:xfrm>
            <a:off x="0" y="1170431"/>
            <a:ext cx="5582393" cy="4932253"/>
          </a:xfrm>
        </p:spPr>
        <p:txBody>
          <a:bodyPr/>
          <a:lstStyle/>
          <a:p>
            <a:r>
              <a:rPr lang="en-US" sz="2200" dirty="0" smtClean="0"/>
              <a:t>The </a:t>
            </a:r>
            <a:r>
              <a:rPr lang="en-US" sz="2200" b="1" dirty="0" smtClean="0"/>
              <a:t>rotational velocity </a:t>
            </a:r>
            <a:r>
              <a:rPr lang="en-US" sz="2200" dirty="0" smtClean="0"/>
              <a:t>is defined as:</a:t>
            </a:r>
          </a:p>
          <a:p>
            <a:endParaRPr lang="en-US" sz="2200" dirty="0" smtClean="0"/>
          </a:p>
          <a:p>
            <a:endParaRPr lang="en-US" sz="2200" dirty="0" smtClean="0"/>
          </a:p>
          <a:p>
            <a:r>
              <a:rPr lang="en-US" sz="2200" dirty="0" smtClean="0"/>
              <a:t>The </a:t>
            </a:r>
            <a:r>
              <a:rPr lang="en-US" sz="2200" b="1" dirty="0" smtClean="0"/>
              <a:t>rotational Speed </a:t>
            </a:r>
            <a:r>
              <a:rPr lang="en-US" sz="2200" dirty="0" smtClean="0"/>
              <a:t>is </a:t>
            </a:r>
            <a:r>
              <a:rPr lang="en-US" sz="2200" i="1" dirty="0">
                <a:sym typeface="Symbol"/>
              </a:rPr>
              <a:t></a:t>
            </a:r>
            <a:r>
              <a:rPr lang="en-US" sz="2200" dirty="0" smtClean="0"/>
              <a:t> = |</a:t>
            </a:r>
            <a:r>
              <a:rPr lang="en-US" sz="2200" i="1" dirty="0">
                <a:sym typeface="Symbol"/>
              </a:rPr>
              <a:t></a:t>
            </a:r>
            <a:r>
              <a:rPr lang="en-US" sz="2000" i="1" baseline="-25000" dirty="0" smtClean="0">
                <a:sym typeface="Symbol"/>
              </a:rPr>
              <a:t></a:t>
            </a:r>
            <a:r>
              <a:rPr lang="en-US" sz="2200" dirty="0" smtClean="0"/>
              <a:t>|.</a:t>
            </a:r>
          </a:p>
          <a:p>
            <a:pPr algn="ctr"/>
            <a:endParaRPr lang="en-US" sz="2200" dirty="0" smtClean="0"/>
          </a:p>
          <a:p>
            <a:r>
              <a:rPr lang="en-US" sz="2200" dirty="0" smtClean="0"/>
              <a:t>The tangential component of velocity (</a:t>
            </a:r>
            <a:r>
              <a:rPr lang="en-US" sz="2200" i="1" dirty="0"/>
              <a:t>υ</a:t>
            </a:r>
            <a:r>
              <a:rPr lang="en-US" sz="2200" i="1" baseline="-25000" dirty="0" smtClean="0"/>
              <a:t>t</a:t>
            </a:r>
            <a:r>
              <a:rPr lang="en-US" sz="2200" dirty="0" smtClean="0"/>
              <a:t>) and </a:t>
            </a:r>
            <a:r>
              <a:rPr lang="en-US" sz="2200" i="1" dirty="0">
                <a:sym typeface="Symbol"/>
              </a:rPr>
              <a:t></a:t>
            </a:r>
            <a:r>
              <a:rPr lang="en-US" sz="2000" i="1" baseline="-25000" dirty="0" smtClean="0">
                <a:sym typeface="Symbol"/>
              </a:rPr>
              <a:t></a:t>
            </a:r>
            <a:r>
              <a:rPr lang="en-US" sz="2200" dirty="0" smtClean="0"/>
              <a:t> are signed quantities that are positive in the direction of increasing </a:t>
            </a:r>
            <a:r>
              <a:rPr lang="en-US" sz="2000" i="1" dirty="0">
                <a:sym typeface="Symbol"/>
              </a:rPr>
              <a:t></a:t>
            </a:r>
            <a:r>
              <a:rPr lang="en-US" sz="2200" dirty="0" smtClean="0"/>
              <a:t>.</a:t>
            </a:r>
            <a:br>
              <a:rPr lang="en-US" sz="2200" dirty="0" smtClean="0"/>
            </a:br>
            <a:r>
              <a:rPr lang="en-US" sz="2200" dirty="0" smtClean="0"/>
              <a:t/>
            </a:r>
            <a:br>
              <a:rPr lang="en-US" sz="2200" dirty="0" smtClean="0"/>
            </a:br>
            <a:r>
              <a:rPr lang="en-US" sz="2200" dirty="0" smtClean="0"/>
              <a:t/>
            </a:r>
            <a:br>
              <a:rPr lang="en-US" sz="2200" dirty="0" smtClean="0"/>
            </a:br>
            <a:endParaRPr lang="en-US" sz="2200" dirty="0" smtClean="0"/>
          </a:p>
          <a:p>
            <a:r>
              <a:rPr lang="en-US" sz="2200" dirty="0"/>
              <a:t>I</a:t>
            </a:r>
            <a:r>
              <a:rPr lang="en-US" sz="2200" dirty="0" smtClean="0"/>
              <a:t>n terms of speed:</a:t>
            </a:r>
          </a:p>
          <a:p>
            <a:pPr marL="0" indent="0" algn="ctr">
              <a:buNone/>
            </a:pPr>
            <a:r>
              <a:rPr lang="en-US" sz="2200" i="1" dirty="0" smtClean="0"/>
              <a:t>υ</a:t>
            </a:r>
            <a:r>
              <a:rPr lang="en-US" sz="2200" dirty="0" smtClean="0"/>
              <a:t> </a:t>
            </a:r>
            <a:r>
              <a:rPr lang="en-US" sz="2200" dirty="0"/>
              <a:t>=</a:t>
            </a:r>
            <a:r>
              <a:rPr lang="en-US" sz="2200" i="1" dirty="0"/>
              <a:t> </a:t>
            </a:r>
            <a:r>
              <a:rPr lang="en-US" sz="2200" i="1" dirty="0" smtClean="0"/>
              <a:t>r</a:t>
            </a:r>
            <a:r>
              <a:rPr lang="en-US" sz="2200" i="1" dirty="0">
                <a:sym typeface="Symbol"/>
              </a:rPr>
              <a:t></a:t>
            </a:r>
            <a:endParaRPr lang="en-US" sz="2200" dirty="0"/>
          </a:p>
        </p:txBody>
      </p:sp>
      <p:graphicFrame>
        <p:nvGraphicFramePr>
          <p:cNvPr id="14" name="Object 13"/>
          <p:cNvGraphicFramePr>
            <a:graphicFrameLocks noChangeAspect="1"/>
          </p:cNvGraphicFramePr>
          <p:nvPr>
            <p:extLst>
              <p:ext uri="{D42A27DB-BD31-4B8C-83A1-F6EECF244321}">
                <p14:modId xmlns:p14="http://schemas.microsoft.com/office/powerpoint/2010/main" val="1356261761"/>
              </p:ext>
            </p:extLst>
          </p:nvPr>
        </p:nvGraphicFramePr>
        <p:xfrm>
          <a:off x="1893888" y="1647825"/>
          <a:ext cx="2159000" cy="698500"/>
        </p:xfrm>
        <a:graphic>
          <a:graphicData uri="http://schemas.openxmlformats.org/presentationml/2006/ole">
            <mc:AlternateContent xmlns:mc="http://schemas.openxmlformats.org/markup-compatibility/2006">
              <mc:Choice xmlns:v="urn:schemas-microsoft-com:vml" Requires="v">
                <p:oleObj spid="_x0000_s242121" name="Equation" r:id="rId5" imgW="2159000" imgH="698500" progId="Equation.3">
                  <p:embed/>
                </p:oleObj>
              </mc:Choice>
              <mc:Fallback>
                <p:oleObj name="Equation" r:id="rId5" imgW="2159000" imgH="698500" progId="Equation.3">
                  <p:embed/>
                  <p:pic>
                    <p:nvPicPr>
                      <p:cNvPr id="0" name=""/>
                      <p:cNvPicPr>
                        <a:picLocks noChangeAspect="1" noChangeArrowheads="1"/>
                      </p:cNvPicPr>
                      <p:nvPr/>
                    </p:nvPicPr>
                    <p:blipFill>
                      <a:blip r:embed="rId6"/>
                      <a:srcRect/>
                      <a:stretch>
                        <a:fillRect/>
                      </a:stretch>
                    </p:blipFill>
                    <p:spPr bwMode="auto">
                      <a:xfrm>
                        <a:off x="1893888" y="1647825"/>
                        <a:ext cx="2159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222289152"/>
              </p:ext>
            </p:extLst>
          </p:nvPr>
        </p:nvGraphicFramePr>
        <p:xfrm>
          <a:off x="649438" y="4368171"/>
          <a:ext cx="2336800" cy="723900"/>
        </p:xfrm>
        <a:graphic>
          <a:graphicData uri="http://schemas.openxmlformats.org/presentationml/2006/ole">
            <mc:AlternateContent xmlns:mc="http://schemas.openxmlformats.org/markup-compatibility/2006">
              <mc:Choice xmlns:v="urn:schemas-microsoft-com:vml" Requires="v">
                <p:oleObj spid="_x0000_s242122" name="Equation" r:id="rId7" imgW="2336800" imgH="723900" progId="Equation.3">
                  <p:embed/>
                </p:oleObj>
              </mc:Choice>
              <mc:Fallback>
                <p:oleObj name="Equation" r:id="rId7" imgW="2336800" imgH="723900" progId="Equation.3">
                  <p:embed/>
                  <p:pic>
                    <p:nvPicPr>
                      <p:cNvPr id="0" name=""/>
                      <p:cNvPicPr>
                        <a:picLocks noChangeAspect="1" noChangeArrowheads="1"/>
                      </p:cNvPicPr>
                      <p:nvPr/>
                    </p:nvPicPr>
                    <p:blipFill>
                      <a:blip r:embed="rId8"/>
                      <a:srcRect/>
                      <a:stretch>
                        <a:fillRect/>
                      </a:stretch>
                    </p:blipFill>
                    <p:spPr bwMode="auto">
                      <a:xfrm>
                        <a:off x="649438" y="4368171"/>
                        <a:ext cx="23368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973315373"/>
              </p:ext>
            </p:extLst>
          </p:nvPr>
        </p:nvGraphicFramePr>
        <p:xfrm>
          <a:off x="6041954" y="4223394"/>
          <a:ext cx="673100" cy="698500"/>
        </p:xfrm>
        <a:graphic>
          <a:graphicData uri="http://schemas.openxmlformats.org/presentationml/2006/ole">
            <mc:AlternateContent xmlns:mc="http://schemas.openxmlformats.org/markup-compatibility/2006">
              <mc:Choice xmlns:v="urn:schemas-microsoft-com:vml" Requires="v">
                <p:oleObj spid="_x0000_s242123" name="Equation" r:id="rId9" imgW="673100" imgH="698500" progId="Equation.3">
                  <p:embed/>
                </p:oleObj>
              </mc:Choice>
              <mc:Fallback>
                <p:oleObj name="Equation" r:id="rId9" imgW="673100" imgH="698500" progId="Equation.3">
                  <p:embed/>
                  <p:pic>
                    <p:nvPicPr>
                      <p:cNvPr id="0" name=""/>
                      <p:cNvPicPr>
                        <a:picLocks noChangeAspect="1" noChangeArrowheads="1"/>
                      </p:cNvPicPr>
                      <p:nvPr/>
                    </p:nvPicPr>
                    <p:blipFill>
                      <a:blip r:embed="rId10"/>
                      <a:srcRect/>
                      <a:stretch>
                        <a:fillRect/>
                      </a:stretch>
                    </p:blipFill>
                    <p:spPr bwMode="auto">
                      <a:xfrm>
                        <a:off x="6041954" y="4223394"/>
                        <a:ext cx="6731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p:cNvSpPr/>
          <p:nvPr/>
        </p:nvSpPr>
        <p:spPr>
          <a:xfrm>
            <a:off x="2566509" y="4522544"/>
            <a:ext cx="2915277" cy="430887"/>
          </a:xfrm>
          <a:prstGeom prst="rect">
            <a:avLst/>
          </a:prstGeom>
        </p:spPr>
        <p:txBody>
          <a:bodyPr wrap="square">
            <a:spAutoFit/>
          </a:bodyPr>
          <a:lstStyle/>
          <a:p>
            <a:pPr marL="452438" lvl="0" eaLnBrk="1" hangingPunct="1">
              <a:spcBef>
                <a:spcPct val="20000"/>
              </a:spcBef>
              <a:buClr>
                <a:srgbClr val="AF2A42"/>
              </a:buClr>
            </a:pPr>
            <a:r>
              <a:rPr lang="en-US" sz="2200" kern="0" dirty="0">
                <a:solidFill>
                  <a:srgbClr val="000000"/>
                </a:solidFill>
                <a:latin typeface="Times New Roman"/>
                <a:ea typeface="ＭＳ Ｐゴシック"/>
                <a:cs typeface="Times New Roman"/>
              </a:rPr>
              <a:t> or  </a:t>
            </a:r>
            <a:r>
              <a:rPr lang="en-US" sz="2200" i="1" kern="0" dirty="0" err="1">
                <a:solidFill>
                  <a:srgbClr val="000000"/>
                </a:solidFill>
                <a:latin typeface="Times New Roman"/>
                <a:ea typeface="ＭＳ Ｐゴシック"/>
                <a:cs typeface="Times New Roman"/>
              </a:rPr>
              <a:t>υ</a:t>
            </a:r>
            <a:r>
              <a:rPr lang="en-US" sz="2200" i="1" kern="0" baseline="-25000" dirty="0" err="1">
                <a:solidFill>
                  <a:srgbClr val="000000"/>
                </a:solidFill>
                <a:latin typeface="Times New Roman"/>
                <a:ea typeface="ＭＳ Ｐゴシック"/>
                <a:cs typeface="Times New Roman"/>
              </a:rPr>
              <a:t>t</a:t>
            </a:r>
            <a:r>
              <a:rPr lang="en-US" sz="2200" kern="0" dirty="0">
                <a:solidFill>
                  <a:srgbClr val="000000"/>
                </a:solidFill>
                <a:latin typeface="Times New Roman"/>
                <a:ea typeface="ＭＳ Ｐゴシック"/>
                <a:cs typeface="Times New Roman"/>
              </a:rPr>
              <a:t> = </a:t>
            </a:r>
            <a:r>
              <a:rPr lang="en-US" sz="2200" i="1" kern="0" dirty="0">
                <a:solidFill>
                  <a:srgbClr val="000000"/>
                </a:solidFill>
                <a:latin typeface="Times New Roman"/>
                <a:ea typeface="ＭＳ Ｐゴシック"/>
                <a:cs typeface="Times New Roman"/>
              </a:rPr>
              <a:t>r</a:t>
            </a:r>
            <a:r>
              <a:rPr lang="en-US" sz="2200" i="1" kern="0" dirty="0">
                <a:solidFill>
                  <a:srgbClr val="000000"/>
                </a:solidFill>
                <a:latin typeface="Times New Roman"/>
                <a:ea typeface="ＭＳ Ｐゴシック"/>
                <a:cs typeface="Times New Roman"/>
                <a:sym typeface="Symbol"/>
              </a:rPr>
              <a:t></a:t>
            </a:r>
            <a:r>
              <a:rPr lang="en-US" sz="2000" i="1" kern="0" baseline="-25000" dirty="0">
                <a:solidFill>
                  <a:srgbClr val="000000"/>
                </a:solidFill>
                <a:latin typeface="Times New Roman"/>
                <a:ea typeface="ＭＳ Ｐゴシック"/>
                <a:cs typeface="Times New Roman"/>
                <a:sym typeface="Symbol"/>
              </a:rPr>
              <a:t></a:t>
            </a:r>
            <a:endParaRPr lang="en-US" sz="2200" kern="0" baseline="-25000" dirty="0">
              <a:solidFill>
                <a:srgbClr val="000000"/>
              </a:solidFill>
              <a:latin typeface="Times New Roman"/>
              <a:ea typeface="ＭＳ Ｐゴシック"/>
              <a:cs typeface="Times New Roman"/>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4215799210"/>
              </p:ext>
            </p:extLst>
          </p:nvPr>
        </p:nvGraphicFramePr>
        <p:xfrm>
          <a:off x="7078591" y="4494475"/>
          <a:ext cx="736600" cy="266700"/>
        </p:xfrm>
        <a:graphic>
          <a:graphicData uri="http://schemas.openxmlformats.org/presentationml/2006/ole">
            <mc:AlternateContent xmlns:mc="http://schemas.openxmlformats.org/markup-compatibility/2006">
              <mc:Choice xmlns:v="urn:schemas-microsoft-com:vml" Requires="v">
                <p:oleObj spid="_x0000_s242124" name="Equation" r:id="rId11" imgW="736600" imgH="266700" progId="Equation.3">
                  <p:embed/>
                </p:oleObj>
              </mc:Choice>
              <mc:Fallback>
                <p:oleObj name="Equation" r:id="rId11" imgW="736600" imgH="266700" progId="Equation.3">
                  <p:embed/>
                  <p:pic>
                    <p:nvPicPr>
                      <p:cNvPr id="0" name=""/>
                      <p:cNvPicPr>
                        <a:picLocks noChangeAspect="1" noChangeArrowheads="1"/>
                      </p:cNvPicPr>
                      <p:nvPr/>
                    </p:nvPicPr>
                    <p:blipFill>
                      <a:blip r:embed="rId12"/>
                      <a:srcRect/>
                      <a:stretch>
                        <a:fillRect/>
                      </a:stretch>
                    </p:blipFill>
                    <p:spPr bwMode="auto">
                      <a:xfrm>
                        <a:off x="7078591" y="4494475"/>
                        <a:ext cx="7366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2889297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11_11_Figure.jpg"/>
          <p:cNvPicPr>
            <a:picLocks noChangeAspect="1"/>
          </p:cNvPicPr>
          <p:nvPr/>
        </p:nvPicPr>
        <p:blipFill rotWithShape="1">
          <a:blip r:embed="rId4">
            <a:extLst>
              <a:ext uri="{28A0092B-C50C-407E-A947-70E740481C1C}">
                <a14:useLocalDpi xmlns:a14="http://schemas.microsoft.com/office/drawing/2010/main" val="0"/>
              </a:ext>
            </a:extLst>
          </a:blip>
          <a:srcRect b="2825"/>
          <a:stretch/>
        </p:blipFill>
        <p:spPr>
          <a:xfrm>
            <a:off x="5693670" y="3967377"/>
            <a:ext cx="3333675" cy="2658043"/>
          </a:xfrm>
          <a:prstGeom prst="rect">
            <a:avLst/>
          </a:prstGeom>
        </p:spPr>
      </p:pic>
      <p:pic>
        <p:nvPicPr>
          <p:cNvPr id="13" name="Picture 12" descr="11_23_Figure.jpg"/>
          <p:cNvPicPr>
            <a:picLocks noChangeAspect="1"/>
          </p:cNvPicPr>
          <p:nvPr/>
        </p:nvPicPr>
        <p:blipFill rotWithShape="1">
          <a:blip r:embed="rId5">
            <a:extLst>
              <a:ext uri="{28A0092B-C50C-407E-A947-70E740481C1C}">
                <a14:useLocalDpi xmlns:a14="http://schemas.microsoft.com/office/drawing/2010/main" val="0"/>
              </a:ext>
            </a:extLst>
          </a:blip>
          <a:srcRect b="2825"/>
          <a:stretch/>
        </p:blipFill>
        <p:spPr>
          <a:xfrm>
            <a:off x="6173302" y="1322332"/>
            <a:ext cx="2374410" cy="2535729"/>
          </a:xfrm>
          <a:prstGeom prst="rect">
            <a:avLst/>
          </a:prstGeom>
        </p:spPr>
      </p:pic>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1" name="Text Placeholder 10"/>
          <p:cNvSpPr>
            <a:spLocks noGrp="1"/>
          </p:cNvSpPr>
          <p:nvPr>
            <p:ph type="body" sz="quarter" idx="11"/>
          </p:nvPr>
        </p:nvSpPr>
        <p:spPr/>
        <p:txBody>
          <a:bodyPr/>
          <a:lstStyle/>
          <a:p>
            <a:r>
              <a:rPr lang="en-US" dirty="0"/>
              <a:t>Section 11.4: Motion in a C</a:t>
            </a:r>
            <a:r>
              <a:rPr lang="en-US" dirty="0" smtClean="0"/>
              <a:t>ircle</a:t>
            </a:r>
            <a:endParaRPr lang="en-US" dirty="0"/>
          </a:p>
        </p:txBody>
      </p:sp>
      <p:sp>
        <p:nvSpPr>
          <p:cNvPr id="3" name="Content Placeholder 2"/>
          <p:cNvSpPr>
            <a:spLocks noGrp="1"/>
          </p:cNvSpPr>
          <p:nvPr>
            <p:ph idx="1"/>
          </p:nvPr>
        </p:nvSpPr>
        <p:spPr>
          <a:xfrm>
            <a:off x="0" y="1170432"/>
            <a:ext cx="6200799" cy="5422392"/>
          </a:xfrm>
        </p:spPr>
        <p:txBody>
          <a:bodyPr/>
          <a:lstStyle/>
          <a:p>
            <a:r>
              <a:rPr lang="en-US" sz="2400" dirty="0" smtClean="0"/>
              <a:t>The </a:t>
            </a:r>
            <a:r>
              <a:rPr lang="en-US" sz="2400" b="1" dirty="0" smtClean="0"/>
              <a:t>rotational acceleration </a:t>
            </a:r>
            <a:r>
              <a:rPr lang="en-US" sz="2400" dirty="0" smtClean="0"/>
              <a:t>is defined as</a:t>
            </a:r>
            <a:br>
              <a:rPr lang="en-US" sz="2400" dirty="0" smtClean="0"/>
            </a:br>
            <a:endParaRPr lang="en-US" sz="2400" dirty="0" smtClean="0"/>
          </a:p>
          <a:p>
            <a:pPr>
              <a:lnSpc>
                <a:spcPct val="50000"/>
              </a:lnSpc>
            </a:pPr>
            <a:endParaRPr lang="en-US" sz="2400" dirty="0" smtClean="0"/>
          </a:p>
          <a:p>
            <a:endParaRPr lang="en-US" sz="2400" dirty="0" smtClean="0"/>
          </a:p>
          <a:p>
            <a:r>
              <a:rPr lang="en-US" sz="2400" dirty="0"/>
              <a:t>T</a:t>
            </a:r>
            <a:r>
              <a:rPr lang="en-US" sz="2400" dirty="0" smtClean="0"/>
              <a:t>wo similar triangles</a:t>
            </a:r>
            <a:br>
              <a:rPr lang="en-US" sz="2400" dirty="0" smtClean="0"/>
            </a:br>
            <a:r>
              <a:rPr lang="en-US" sz="2400" dirty="0" smtClean="0"/>
              <a:t/>
            </a:r>
            <a:br>
              <a:rPr lang="en-US" sz="2400" dirty="0" smtClean="0"/>
            </a:br>
            <a:endParaRPr lang="en-US" sz="2400" dirty="0" smtClean="0"/>
          </a:p>
          <a:p>
            <a:r>
              <a:rPr lang="en-US" sz="2400" dirty="0" smtClean="0"/>
              <a:t>Small angle:</a:t>
            </a:r>
          </a:p>
          <a:p>
            <a:endParaRPr lang="en-US" sz="2400" dirty="0" smtClean="0"/>
          </a:p>
          <a:p>
            <a:endParaRPr lang="en-US" sz="2400" dirty="0" smtClean="0"/>
          </a:p>
        </p:txBody>
      </p:sp>
      <p:graphicFrame>
        <p:nvGraphicFramePr>
          <p:cNvPr id="16" name="Object 15"/>
          <p:cNvGraphicFramePr>
            <a:graphicFrameLocks noChangeAspect="1"/>
          </p:cNvGraphicFramePr>
          <p:nvPr>
            <p:extLst>
              <p:ext uri="{D42A27DB-BD31-4B8C-83A1-F6EECF244321}">
                <p14:modId xmlns:p14="http://schemas.microsoft.com/office/powerpoint/2010/main" val="897225617"/>
              </p:ext>
            </p:extLst>
          </p:nvPr>
        </p:nvGraphicFramePr>
        <p:xfrm>
          <a:off x="1206698" y="1567721"/>
          <a:ext cx="3517900" cy="787400"/>
        </p:xfrm>
        <a:graphic>
          <a:graphicData uri="http://schemas.openxmlformats.org/presentationml/2006/ole">
            <mc:AlternateContent xmlns:mc="http://schemas.openxmlformats.org/markup-compatibility/2006">
              <mc:Choice xmlns:v="urn:schemas-microsoft-com:vml" Requires="v">
                <p:oleObj spid="_x0000_s343291" name="Equation" r:id="rId6" imgW="3517900" imgH="787400" progId="Equation.3">
                  <p:embed/>
                </p:oleObj>
              </mc:Choice>
              <mc:Fallback>
                <p:oleObj name="Equation" r:id="rId6" imgW="3517900" imgH="787400" progId="Equation.3">
                  <p:embed/>
                  <p:pic>
                    <p:nvPicPr>
                      <p:cNvPr id="0" name=""/>
                      <p:cNvPicPr>
                        <a:picLocks noChangeAspect="1" noChangeArrowheads="1"/>
                      </p:cNvPicPr>
                      <p:nvPr/>
                    </p:nvPicPr>
                    <p:blipFill>
                      <a:blip r:embed="rId7"/>
                      <a:srcRect/>
                      <a:stretch>
                        <a:fillRect/>
                      </a:stretch>
                    </p:blipFill>
                    <p:spPr bwMode="auto">
                      <a:xfrm>
                        <a:off x="1206698" y="1567721"/>
                        <a:ext cx="35179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523944298"/>
              </p:ext>
            </p:extLst>
          </p:nvPr>
        </p:nvGraphicFramePr>
        <p:xfrm>
          <a:off x="2839005" y="5583045"/>
          <a:ext cx="2387600" cy="787400"/>
        </p:xfrm>
        <a:graphic>
          <a:graphicData uri="http://schemas.openxmlformats.org/presentationml/2006/ole">
            <mc:AlternateContent xmlns:mc="http://schemas.openxmlformats.org/markup-compatibility/2006">
              <mc:Choice xmlns:v="urn:schemas-microsoft-com:vml" Requires="v">
                <p:oleObj spid="_x0000_s343292" name="Equation" r:id="rId8" imgW="2387600" imgH="787400" progId="Equation.3">
                  <p:embed/>
                </p:oleObj>
              </mc:Choice>
              <mc:Fallback>
                <p:oleObj name="Equation" r:id="rId8" imgW="2387600" imgH="787400" progId="Equation.3">
                  <p:embed/>
                  <p:pic>
                    <p:nvPicPr>
                      <p:cNvPr id="0" name=""/>
                      <p:cNvPicPr>
                        <a:picLocks noChangeAspect="1" noChangeArrowheads="1"/>
                      </p:cNvPicPr>
                      <p:nvPr/>
                    </p:nvPicPr>
                    <p:blipFill>
                      <a:blip r:embed="rId9"/>
                      <a:srcRect/>
                      <a:stretch>
                        <a:fillRect/>
                      </a:stretch>
                    </p:blipFill>
                    <p:spPr bwMode="auto">
                      <a:xfrm>
                        <a:off x="2839005" y="5583045"/>
                        <a:ext cx="2387600" cy="787400"/>
                      </a:xfrm>
                      <a:prstGeom prst="rect">
                        <a:avLst/>
                      </a:prstGeom>
                      <a:noFill/>
                      <a:ln>
                        <a:solidFill>
                          <a:srgbClr val="FF0000"/>
                        </a:solidFill>
                      </a:ln>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4078460567"/>
              </p:ext>
            </p:extLst>
          </p:nvPr>
        </p:nvGraphicFramePr>
        <p:xfrm>
          <a:off x="3249613" y="2590800"/>
          <a:ext cx="1066800" cy="762000"/>
        </p:xfrm>
        <a:graphic>
          <a:graphicData uri="http://schemas.openxmlformats.org/presentationml/2006/ole">
            <mc:AlternateContent xmlns:mc="http://schemas.openxmlformats.org/markup-compatibility/2006">
              <mc:Choice xmlns:v="urn:schemas-microsoft-com:vml" Requires="v">
                <p:oleObj spid="_x0000_s343293" name="Equation" r:id="rId10" imgW="1066800" imgH="762000" progId="Equation.3">
                  <p:embed/>
                </p:oleObj>
              </mc:Choice>
              <mc:Fallback>
                <p:oleObj name="Equation" r:id="rId10" imgW="1066800" imgH="762000" progId="Equation.3">
                  <p:embed/>
                  <p:pic>
                    <p:nvPicPr>
                      <p:cNvPr id="0" name=""/>
                      <p:cNvPicPr>
                        <a:picLocks noChangeAspect="1" noChangeArrowheads="1"/>
                      </p:cNvPicPr>
                      <p:nvPr/>
                    </p:nvPicPr>
                    <p:blipFill>
                      <a:blip r:embed="rId11"/>
                      <a:srcRect/>
                      <a:stretch>
                        <a:fillRect/>
                      </a:stretch>
                    </p:blipFill>
                    <p:spPr bwMode="auto">
                      <a:xfrm>
                        <a:off x="3249613" y="2590800"/>
                        <a:ext cx="1066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484192123"/>
              </p:ext>
            </p:extLst>
          </p:nvPr>
        </p:nvGraphicFramePr>
        <p:xfrm>
          <a:off x="3062973" y="3677678"/>
          <a:ext cx="1714500" cy="762000"/>
        </p:xfrm>
        <a:graphic>
          <a:graphicData uri="http://schemas.openxmlformats.org/presentationml/2006/ole">
            <mc:AlternateContent xmlns:mc="http://schemas.openxmlformats.org/markup-compatibility/2006">
              <mc:Choice xmlns:v="urn:schemas-microsoft-com:vml" Requires="v">
                <p:oleObj spid="_x0000_s343294" name="Equation" r:id="rId12" imgW="1714500" imgH="762000" progId="Equation.3">
                  <p:embed/>
                </p:oleObj>
              </mc:Choice>
              <mc:Fallback>
                <p:oleObj name="Equation" r:id="rId12" imgW="1714500" imgH="762000" progId="Equation.3">
                  <p:embed/>
                  <p:pic>
                    <p:nvPicPr>
                      <p:cNvPr id="0" name=""/>
                      <p:cNvPicPr>
                        <a:picLocks noChangeAspect="1" noChangeArrowheads="1"/>
                      </p:cNvPicPr>
                      <p:nvPr/>
                    </p:nvPicPr>
                    <p:blipFill>
                      <a:blip r:embed="rId13"/>
                      <a:srcRect/>
                      <a:stretch>
                        <a:fillRect/>
                      </a:stretch>
                    </p:blipFill>
                    <p:spPr bwMode="auto">
                      <a:xfrm>
                        <a:off x="3062973" y="3677678"/>
                        <a:ext cx="1714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371619244"/>
              </p:ext>
            </p:extLst>
          </p:nvPr>
        </p:nvGraphicFramePr>
        <p:xfrm>
          <a:off x="2387600" y="3841750"/>
          <a:ext cx="520700" cy="508000"/>
        </p:xfrm>
        <a:graphic>
          <a:graphicData uri="http://schemas.openxmlformats.org/presentationml/2006/ole">
            <mc:AlternateContent xmlns:mc="http://schemas.openxmlformats.org/markup-compatibility/2006">
              <mc:Choice xmlns:v="urn:schemas-microsoft-com:vml" Requires="v">
                <p:oleObj spid="_x0000_s343295" name="Equation" r:id="rId14" imgW="520700" imgH="508000" progId="Equation.3">
                  <p:embed/>
                </p:oleObj>
              </mc:Choice>
              <mc:Fallback>
                <p:oleObj name="Equation" r:id="rId14" imgW="520700" imgH="508000" progId="Equation.3">
                  <p:embed/>
                  <p:pic>
                    <p:nvPicPr>
                      <p:cNvPr id="0" name=""/>
                      <p:cNvPicPr>
                        <a:picLocks noChangeAspect="1" noChangeArrowheads="1"/>
                      </p:cNvPicPr>
                      <p:nvPr/>
                    </p:nvPicPr>
                    <p:blipFill>
                      <a:blip r:embed="rId15"/>
                      <a:srcRect/>
                      <a:stretch>
                        <a:fillRect/>
                      </a:stretch>
                    </p:blipFill>
                    <p:spPr bwMode="auto">
                      <a:xfrm>
                        <a:off x="2387600" y="3841750"/>
                        <a:ext cx="5207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587620713"/>
              </p:ext>
            </p:extLst>
          </p:nvPr>
        </p:nvGraphicFramePr>
        <p:xfrm>
          <a:off x="8276366" y="2280816"/>
          <a:ext cx="342900" cy="279400"/>
        </p:xfrm>
        <a:graphic>
          <a:graphicData uri="http://schemas.openxmlformats.org/presentationml/2006/ole">
            <mc:AlternateContent xmlns:mc="http://schemas.openxmlformats.org/markup-compatibility/2006">
              <mc:Choice xmlns:v="urn:schemas-microsoft-com:vml" Requires="v">
                <p:oleObj spid="_x0000_s343296" name="Equation" r:id="rId16" imgW="342900" imgH="279400" progId="Equation.3">
                  <p:embed/>
                </p:oleObj>
              </mc:Choice>
              <mc:Fallback>
                <p:oleObj name="Equation" r:id="rId16" imgW="342900" imgH="279400" progId="Equation.3">
                  <p:embed/>
                  <p:pic>
                    <p:nvPicPr>
                      <p:cNvPr id="0" name=""/>
                      <p:cNvPicPr>
                        <a:picLocks noChangeAspect="1" noChangeArrowheads="1"/>
                      </p:cNvPicPr>
                      <p:nvPr/>
                    </p:nvPicPr>
                    <p:blipFill>
                      <a:blip r:embed="rId17"/>
                      <a:srcRect/>
                      <a:stretch>
                        <a:fillRect/>
                      </a:stretch>
                    </p:blipFill>
                    <p:spPr bwMode="auto">
                      <a:xfrm>
                        <a:off x="8276366" y="2280816"/>
                        <a:ext cx="3429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274072006"/>
              </p:ext>
            </p:extLst>
          </p:nvPr>
        </p:nvGraphicFramePr>
        <p:xfrm>
          <a:off x="1101421" y="4632399"/>
          <a:ext cx="2019300" cy="762000"/>
        </p:xfrm>
        <a:graphic>
          <a:graphicData uri="http://schemas.openxmlformats.org/presentationml/2006/ole">
            <mc:AlternateContent xmlns:mc="http://schemas.openxmlformats.org/markup-compatibility/2006">
              <mc:Choice xmlns:v="urn:schemas-microsoft-com:vml" Requires="v">
                <p:oleObj spid="_x0000_s343297" name="Equation" r:id="rId18" imgW="2019300" imgH="762000" progId="Equation.3">
                  <p:embed/>
                </p:oleObj>
              </mc:Choice>
              <mc:Fallback>
                <p:oleObj name="Equation" r:id="rId18" imgW="2019300" imgH="762000" progId="Equation.3">
                  <p:embed/>
                  <p:pic>
                    <p:nvPicPr>
                      <p:cNvPr id="0" name=""/>
                      <p:cNvPicPr>
                        <a:picLocks noChangeAspect="1" noChangeArrowheads="1"/>
                      </p:cNvPicPr>
                      <p:nvPr/>
                    </p:nvPicPr>
                    <p:blipFill>
                      <a:blip r:embed="rId19"/>
                      <a:srcRect/>
                      <a:stretch>
                        <a:fillRect/>
                      </a:stretch>
                    </p:blipFill>
                    <p:spPr bwMode="auto">
                      <a:xfrm>
                        <a:off x="1101421" y="4632399"/>
                        <a:ext cx="2019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94187177"/>
              </p:ext>
            </p:extLst>
          </p:nvPr>
        </p:nvGraphicFramePr>
        <p:xfrm>
          <a:off x="434125" y="4797462"/>
          <a:ext cx="520700" cy="508000"/>
        </p:xfrm>
        <a:graphic>
          <a:graphicData uri="http://schemas.openxmlformats.org/presentationml/2006/ole">
            <mc:AlternateContent xmlns:mc="http://schemas.openxmlformats.org/markup-compatibility/2006">
              <mc:Choice xmlns:v="urn:schemas-microsoft-com:vml" Requires="v">
                <p:oleObj spid="_x0000_s343298" name="Equation" r:id="rId20" imgW="520700" imgH="508000" progId="Equation.3">
                  <p:embed/>
                </p:oleObj>
              </mc:Choice>
              <mc:Fallback>
                <p:oleObj name="Equation" r:id="rId20" imgW="520700" imgH="508000" progId="Equation.3">
                  <p:embed/>
                  <p:pic>
                    <p:nvPicPr>
                      <p:cNvPr id="0" name=""/>
                      <p:cNvPicPr>
                        <a:picLocks noChangeAspect="1" noChangeArrowheads="1"/>
                      </p:cNvPicPr>
                      <p:nvPr/>
                    </p:nvPicPr>
                    <p:blipFill>
                      <a:blip r:embed="rId15"/>
                      <a:srcRect/>
                      <a:stretch>
                        <a:fillRect/>
                      </a:stretch>
                    </p:blipFill>
                    <p:spPr bwMode="auto">
                      <a:xfrm>
                        <a:off x="434125" y="4797462"/>
                        <a:ext cx="5207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p:cNvSpPr/>
          <p:nvPr/>
        </p:nvSpPr>
        <p:spPr>
          <a:xfrm>
            <a:off x="372921" y="5471468"/>
            <a:ext cx="2038940" cy="954107"/>
          </a:xfrm>
          <a:prstGeom prst="rect">
            <a:avLst/>
          </a:prstGeom>
        </p:spPr>
        <p:txBody>
          <a:bodyPr wrap="none">
            <a:spAutoFit/>
          </a:bodyPr>
          <a:lstStyle/>
          <a:p>
            <a:pPr algn="ctr"/>
            <a:r>
              <a:rPr lang="en-US" sz="2800" b="1" kern="0" dirty="0" smtClean="0">
                <a:solidFill>
                  <a:srgbClr val="000000"/>
                </a:solidFill>
                <a:latin typeface="Times New Roman"/>
                <a:ea typeface="ＭＳ Ｐゴシック"/>
                <a:cs typeface="Times New Roman"/>
              </a:rPr>
              <a:t>centripetal</a:t>
            </a:r>
            <a:br>
              <a:rPr lang="en-US" sz="2800" b="1" kern="0" dirty="0" smtClean="0">
                <a:solidFill>
                  <a:srgbClr val="000000"/>
                </a:solidFill>
                <a:latin typeface="Times New Roman"/>
                <a:ea typeface="ＭＳ Ｐゴシック"/>
                <a:cs typeface="Times New Roman"/>
              </a:rPr>
            </a:br>
            <a:r>
              <a:rPr lang="en-US" sz="2800" b="1" kern="0" dirty="0" smtClean="0">
                <a:solidFill>
                  <a:srgbClr val="000000"/>
                </a:solidFill>
                <a:latin typeface="Times New Roman"/>
                <a:ea typeface="ＭＳ Ｐゴシック"/>
                <a:cs typeface="Times New Roman"/>
              </a:rPr>
              <a:t>acceleration</a:t>
            </a:r>
            <a:endParaRPr lang="en-US" dirty="0"/>
          </a:p>
        </p:txBody>
      </p:sp>
    </p:spTree>
    <p:extLst>
      <p:ext uri="{BB962C8B-B14F-4D97-AF65-F5344CB8AC3E}">
        <p14:creationId xmlns:p14="http://schemas.microsoft.com/office/powerpoint/2010/main" val="24330931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11_24_FigureB.jpg"/>
          <p:cNvPicPr>
            <a:picLocks noChangeAspect="1"/>
          </p:cNvPicPr>
          <p:nvPr/>
        </p:nvPicPr>
        <p:blipFill rotWithShape="1">
          <a:blip r:embed="rId4">
            <a:extLst>
              <a:ext uri="{28A0092B-C50C-407E-A947-70E740481C1C}">
                <a14:useLocalDpi xmlns:a14="http://schemas.microsoft.com/office/drawing/2010/main" val="0"/>
              </a:ext>
            </a:extLst>
          </a:blip>
          <a:srcRect b="2528"/>
          <a:stretch/>
        </p:blipFill>
        <p:spPr>
          <a:xfrm>
            <a:off x="6393517" y="2090211"/>
            <a:ext cx="2560320" cy="2443922"/>
          </a:xfrm>
          <a:prstGeom prst="rect">
            <a:avLst/>
          </a:prstGeom>
        </p:spPr>
      </p:pic>
      <p:sp>
        <p:nvSpPr>
          <p:cNvPr id="3" name="Content Placeholder 2"/>
          <p:cNvSpPr>
            <a:spLocks noGrp="1"/>
          </p:cNvSpPr>
          <p:nvPr>
            <p:ph idx="1"/>
          </p:nvPr>
        </p:nvSpPr>
        <p:spPr/>
        <p:txBody>
          <a:bodyPr/>
          <a:lstStyle/>
          <a:p>
            <a:r>
              <a:rPr lang="en-US" sz="2400" dirty="0" smtClean="0"/>
              <a:t>For any type of circular motion: </a:t>
            </a:r>
            <a:r>
              <a:rPr lang="en-US" sz="2400" i="1" dirty="0" smtClean="0"/>
              <a:t>υ</a:t>
            </a:r>
            <a:r>
              <a:rPr lang="en-US" sz="2400" i="1" baseline="-25000" dirty="0" smtClean="0"/>
              <a:t>r</a:t>
            </a:r>
            <a:r>
              <a:rPr lang="en-US" sz="2400" dirty="0" smtClean="0"/>
              <a:t> = 0 and </a:t>
            </a:r>
            <a:r>
              <a:rPr lang="en-US" sz="2400" i="1" dirty="0" smtClean="0"/>
              <a:t>a</a:t>
            </a:r>
            <a:r>
              <a:rPr lang="en-US" sz="2400" i="1" baseline="-25000" dirty="0"/>
              <a:t>r</a:t>
            </a:r>
            <a:r>
              <a:rPr lang="en-US" sz="2400" dirty="0" smtClean="0"/>
              <a:t> = –</a:t>
            </a:r>
            <a:r>
              <a:rPr lang="en-US" sz="2400" i="1" dirty="0" smtClean="0"/>
              <a:t>υ</a:t>
            </a:r>
            <a:r>
              <a:rPr lang="en-US" sz="2400" baseline="30000" dirty="0" smtClean="0"/>
              <a:t>2</a:t>
            </a:r>
            <a:r>
              <a:rPr lang="en-US" sz="2400" dirty="0" smtClean="0"/>
              <a:t>/</a:t>
            </a:r>
            <a:r>
              <a:rPr lang="en-US" sz="2400" i="1" dirty="0" smtClean="0"/>
              <a:t>r</a:t>
            </a:r>
            <a:r>
              <a:rPr lang="en-US" sz="2400" dirty="0" smtClean="0"/>
              <a:t>. </a:t>
            </a:r>
          </a:p>
          <a:p>
            <a:r>
              <a:rPr lang="en-US" sz="2400" dirty="0" smtClean="0"/>
              <a:t>When the object’s speed is not constant, there is a </a:t>
            </a:r>
            <a:r>
              <a:rPr lang="en-US" sz="2400" b="1" dirty="0" smtClean="0"/>
              <a:t>tangential acceleration </a:t>
            </a:r>
            <a:r>
              <a:rPr lang="en-US" sz="2400" dirty="0" smtClean="0"/>
              <a:t>component given by</a:t>
            </a:r>
          </a:p>
          <a:p>
            <a:endParaRPr lang="en-US" sz="2400" dirty="0" smtClean="0"/>
          </a:p>
          <a:p>
            <a:endParaRPr lang="en-US" sz="2400" dirty="0" smtClean="0"/>
          </a:p>
          <a:p>
            <a:r>
              <a:rPr lang="en-US" sz="2400" dirty="0" smtClean="0"/>
              <a:t>Or, using </a:t>
            </a:r>
            <a:r>
              <a:rPr lang="en-US" sz="2400" i="1" dirty="0"/>
              <a:t>α</a:t>
            </a:r>
            <a:r>
              <a:rPr lang="en-US" sz="2400" i="1" baseline="-25000" dirty="0" smtClean="0">
                <a:solidFill>
                  <a:schemeClr val="tx1"/>
                </a:solidFill>
                <a:sym typeface="Symbol"/>
              </a:rPr>
              <a:t></a:t>
            </a:r>
            <a:r>
              <a:rPr lang="en-US" sz="2400" dirty="0" smtClean="0"/>
              <a:t> = </a:t>
            </a:r>
            <a:r>
              <a:rPr lang="en-US" sz="2400" i="1" dirty="0" smtClean="0"/>
              <a:t>d</a:t>
            </a:r>
            <a:r>
              <a:rPr lang="en-US" sz="2400" i="1" dirty="0">
                <a:sym typeface="Symbol"/>
              </a:rPr>
              <a:t></a:t>
            </a:r>
            <a:r>
              <a:rPr lang="en-US" sz="2400" i="1" baseline="-25000" dirty="0" smtClean="0">
                <a:sym typeface="Symbol"/>
              </a:rPr>
              <a:t> </a:t>
            </a:r>
            <a:r>
              <a:rPr lang="en-US" sz="2400" dirty="0" smtClean="0"/>
              <a:t>/</a:t>
            </a:r>
            <a:r>
              <a:rPr lang="en-US" sz="2400" i="1" dirty="0" smtClean="0"/>
              <a:t>dt</a:t>
            </a:r>
          </a:p>
          <a:p>
            <a:pPr marL="0" indent="0">
              <a:buNone/>
              <a:tabLst>
                <a:tab pos="1654175" algn="l"/>
              </a:tabLst>
            </a:pPr>
            <a:r>
              <a:rPr lang="en-US" sz="2400" i="1" dirty="0" smtClean="0"/>
              <a:t>	a</a:t>
            </a:r>
            <a:r>
              <a:rPr lang="en-US" sz="2400" i="1" baseline="-25000" dirty="0" smtClean="0"/>
              <a:t>t</a:t>
            </a:r>
            <a:r>
              <a:rPr lang="en-US" sz="2400" dirty="0" smtClean="0"/>
              <a:t> = </a:t>
            </a:r>
            <a:r>
              <a:rPr lang="en-US" sz="2400" i="1" dirty="0" smtClean="0"/>
              <a:t>rα</a:t>
            </a:r>
            <a:r>
              <a:rPr lang="en-US" sz="2400" i="1" baseline="-25000" dirty="0">
                <a:sym typeface="Symbol"/>
              </a:rPr>
              <a:t></a:t>
            </a:r>
            <a:endParaRPr lang="en-US" sz="2400" baseline="-25000" dirty="0" smtClean="0"/>
          </a:p>
          <a:p>
            <a:r>
              <a:rPr lang="en-US" sz="2400" dirty="0"/>
              <a:t>I</a:t>
            </a:r>
            <a:r>
              <a:rPr lang="en-US" sz="2400" dirty="0" smtClean="0"/>
              <a:t>f the object in circular motion</a:t>
            </a:r>
            <a:br>
              <a:rPr lang="en-US" sz="2400" dirty="0" smtClean="0"/>
            </a:br>
            <a:r>
              <a:rPr lang="en-US" sz="2400" dirty="0" smtClean="0"/>
              <a:t>speeds up or slows down, the magnitude</a:t>
            </a:r>
            <a:br>
              <a:rPr lang="en-US" sz="2400" dirty="0" smtClean="0"/>
            </a:br>
            <a:r>
              <a:rPr lang="en-US" sz="2400" dirty="0" smtClean="0"/>
              <a:t>of acceleration is</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smtClean="0"/>
              <a:t>Section 11.4: Motion in a Circle</a:t>
            </a:r>
            <a:endParaRPr lang="en-US" dirty="0"/>
          </a:p>
        </p:txBody>
      </p:sp>
      <p:pic>
        <p:nvPicPr>
          <p:cNvPr id="19" name="Picture 18" descr="11_24_FigureC.jpg"/>
          <p:cNvPicPr>
            <a:picLocks noChangeAspect="1"/>
          </p:cNvPicPr>
          <p:nvPr/>
        </p:nvPicPr>
        <p:blipFill rotWithShape="1">
          <a:blip r:embed="rId5">
            <a:extLst>
              <a:ext uri="{28A0092B-C50C-407E-A947-70E740481C1C}">
                <a14:useLocalDpi xmlns:a14="http://schemas.microsoft.com/office/drawing/2010/main" val="0"/>
              </a:ext>
            </a:extLst>
          </a:blip>
          <a:srcRect b="2973"/>
          <a:stretch/>
        </p:blipFill>
        <p:spPr>
          <a:xfrm>
            <a:off x="6393517" y="4639974"/>
            <a:ext cx="2560320" cy="1993209"/>
          </a:xfrm>
          <a:prstGeom prst="rect">
            <a:avLst/>
          </a:prstGeom>
        </p:spPr>
      </p:pic>
      <p:graphicFrame>
        <p:nvGraphicFramePr>
          <p:cNvPr id="21" name="Object 20"/>
          <p:cNvGraphicFramePr>
            <a:graphicFrameLocks noChangeAspect="1"/>
          </p:cNvGraphicFramePr>
          <p:nvPr>
            <p:extLst>
              <p:ext uri="{D42A27DB-BD31-4B8C-83A1-F6EECF244321}">
                <p14:modId xmlns:p14="http://schemas.microsoft.com/office/powerpoint/2010/main" val="373498937"/>
              </p:ext>
            </p:extLst>
          </p:nvPr>
        </p:nvGraphicFramePr>
        <p:xfrm>
          <a:off x="1568710" y="2508250"/>
          <a:ext cx="2120900" cy="787400"/>
        </p:xfrm>
        <a:graphic>
          <a:graphicData uri="http://schemas.openxmlformats.org/presentationml/2006/ole">
            <mc:AlternateContent xmlns:mc="http://schemas.openxmlformats.org/markup-compatibility/2006">
              <mc:Choice xmlns:v="urn:schemas-microsoft-com:vml" Requires="v">
                <p:oleObj spid="_x0000_s332955" name="Equation" r:id="rId6" imgW="2120900" imgH="787400" progId="Equation.DSMT4">
                  <p:embed/>
                </p:oleObj>
              </mc:Choice>
              <mc:Fallback>
                <p:oleObj name="Equation" r:id="rId6" imgW="2120900" imgH="787400" progId="Equation.DSMT4">
                  <p:embed/>
                  <p:pic>
                    <p:nvPicPr>
                      <p:cNvPr id="0" name=""/>
                      <p:cNvPicPr>
                        <a:picLocks noChangeAspect="1" noChangeArrowheads="1"/>
                      </p:cNvPicPr>
                      <p:nvPr/>
                    </p:nvPicPr>
                    <p:blipFill>
                      <a:blip r:embed="rId7"/>
                      <a:srcRect/>
                      <a:stretch>
                        <a:fillRect/>
                      </a:stretch>
                    </p:blipFill>
                    <p:spPr bwMode="auto">
                      <a:xfrm>
                        <a:off x="1568710" y="2508250"/>
                        <a:ext cx="21209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274597417"/>
              </p:ext>
            </p:extLst>
          </p:nvPr>
        </p:nvGraphicFramePr>
        <p:xfrm>
          <a:off x="1835410" y="5418788"/>
          <a:ext cx="1587500" cy="546100"/>
        </p:xfrm>
        <a:graphic>
          <a:graphicData uri="http://schemas.openxmlformats.org/presentationml/2006/ole">
            <mc:AlternateContent xmlns:mc="http://schemas.openxmlformats.org/markup-compatibility/2006">
              <mc:Choice xmlns:v="urn:schemas-microsoft-com:vml" Requires="v">
                <p:oleObj spid="_x0000_s332956" name="Equation" r:id="rId8" imgW="1587500" imgH="546100" progId="Equation.DSMT4">
                  <p:embed/>
                </p:oleObj>
              </mc:Choice>
              <mc:Fallback>
                <p:oleObj name="Equation" r:id="rId8" imgW="1587500" imgH="546100" progId="Equation.DSMT4">
                  <p:embed/>
                  <p:pic>
                    <p:nvPicPr>
                      <p:cNvPr id="0" name=""/>
                      <p:cNvPicPr>
                        <a:picLocks noChangeAspect="1" noChangeArrowheads="1"/>
                      </p:cNvPicPr>
                      <p:nvPr/>
                    </p:nvPicPr>
                    <p:blipFill>
                      <a:blip r:embed="rId9"/>
                      <a:srcRect/>
                      <a:stretch>
                        <a:fillRect/>
                      </a:stretch>
                    </p:blipFill>
                    <p:spPr bwMode="auto">
                      <a:xfrm>
                        <a:off x="1835410" y="5418788"/>
                        <a:ext cx="15875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4634865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11_01_Table.jpg"/>
          <p:cNvPicPr>
            <a:picLocks noChangeAspect="1"/>
          </p:cNvPicPr>
          <p:nvPr/>
        </p:nvPicPr>
        <p:blipFill rotWithShape="1">
          <a:blip r:embed="rId4">
            <a:extLst>
              <a:ext uri="{28A0092B-C50C-407E-A947-70E740481C1C}">
                <a14:useLocalDpi xmlns:a14="http://schemas.microsoft.com/office/drawing/2010/main" val="0"/>
              </a:ext>
            </a:extLst>
          </a:blip>
          <a:srcRect b="4884"/>
          <a:stretch/>
        </p:blipFill>
        <p:spPr>
          <a:xfrm>
            <a:off x="441167" y="2140676"/>
            <a:ext cx="5218905" cy="2124925"/>
          </a:xfrm>
          <a:prstGeom prst="rect">
            <a:avLst/>
          </a:prstGeom>
        </p:spPr>
      </p:pic>
      <p:sp>
        <p:nvSpPr>
          <p:cNvPr id="3" name="Content Placeholder 2"/>
          <p:cNvSpPr>
            <a:spLocks noGrp="1"/>
          </p:cNvSpPr>
          <p:nvPr>
            <p:ph idx="1"/>
          </p:nvPr>
        </p:nvSpPr>
        <p:spPr>
          <a:xfrm>
            <a:off x="0" y="1170068"/>
            <a:ext cx="9144000" cy="5422392"/>
          </a:xfrm>
        </p:spPr>
        <p:txBody>
          <a:bodyPr/>
          <a:lstStyle/>
          <a:p>
            <a:r>
              <a:rPr lang="en-US" sz="2400" dirty="0" smtClean="0"/>
              <a:t>The relationship between rotational and translational motion </a:t>
            </a:r>
            <a:r>
              <a:rPr lang="en-US" sz="2400" dirty="0" smtClean="0">
                <a:solidFill>
                  <a:srgbClr val="FF0000"/>
                </a:solidFill>
              </a:rPr>
              <a:t>translational motion quantity = </a:t>
            </a:r>
            <a:r>
              <a:rPr lang="en-US" sz="2400" i="1" dirty="0" smtClean="0">
                <a:solidFill>
                  <a:srgbClr val="FF0000"/>
                </a:solidFill>
              </a:rPr>
              <a:t>r </a:t>
            </a:r>
            <a:r>
              <a:rPr lang="en-US" altLang="en-US" sz="2400" dirty="0" smtClean="0">
                <a:solidFill>
                  <a:srgbClr val="FF0000"/>
                </a:solidFill>
                <a:sym typeface="Symbol"/>
              </a:rPr>
              <a:t></a:t>
            </a:r>
            <a:r>
              <a:rPr lang="en-US" sz="2400" i="1" dirty="0" smtClean="0">
                <a:solidFill>
                  <a:srgbClr val="FF0000"/>
                </a:solidFill>
              </a:rPr>
              <a:t> </a:t>
            </a:r>
            <a:r>
              <a:rPr lang="en-US" sz="2400" dirty="0" smtClean="0">
                <a:solidFill>
                  <a:srgbClr val="FF0000"/>
                </a:solidFill>
              </a:rPr>
              <a:t>rotational motion quantity</a:t>
            </a:r>
          </a:p>
          <a:p>
            <a:pPr marL="0" indent="0" algn="ctr">
              <a:buNone/>
            </a:pPr>
            <a:endParaRPr lang="en-US" sz="2400" dirty="0"/>
          </a:p>
          <a:p>
            <a:pPr marL="0" indent="0" algn="ctr">
              <a:buNone/>
            </a:pPr>
            <a:endParaRPr lang="en-US" sz="2400" dirty="0" smtClean="0"/>
          </a:p>
          <a:p>
            <a:pPr marL="0" indent="0" algn="ctr">
              <a:buNone/>
            </a:pPr>
            <a:endParaRPr lang="en-US" sz="2400" dirty="0"/>
          </a:p>
          <a:p>
            <a:pPr marL="0" indent="0" algn="ctr">
              <a:buNone/>
            </a:pPr>
            <a:endParaRPr lang="en-US" sz="2400" dirty="0" smtClean="0"/>
          </a:p>
          <a:p>
            <a:pPr marL="0" indent="0" algn="ctr">
              <a:buNone/>
            </a:pPr>
            <a:endParaRPr lang="en-US" sz="2400" dirty="0" smtClean="0"/>
          </a:p>
          <a:p>
            <a:r>
              <a:rPr lang="en-US" sz="2400" dirty="0" smtClean="0"/>
              <a:t>Using the kinematic equations developed in Chapter 3, we can obtain the equivalent kinematic equations for rotational motion with constant rotational acceleration (</a:t>
            </a:r>
            <a:r>
              <a:rPr lang="en-US" sz="2400" i="1" dirty="0" smtClean="0"/>
              <a:t>α</a:t>
            </a:r>
            <a:r>
              <a:rPr lang="en-US" sz="2400" i="1" baseline="-25000" dirty="0" smtClean="0"/>
              <a:t>t</a:t>
            </a:r>
            <a:r>
              <a:rPr lang="en-US" sz="2400" dirty="0" smtClean="0"/>
              <a:t>):</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a:t>Section 11.4: Motion in a </a:t>
            </a:r>
            <a:r>
              <a:rPr lang="en-US" dirty="0" smtClean="0"/>
              <a:t>Circle</a:t>
            </a:r>
            <a:endParaRPr lang="en-US" dirty="0"/>
          </a:p>
        </p:txBody>
      </p:sp>
      <p:graphicFrame>
        <p:nvGraphicFramePr>
          <p:cNvPr id="13" name="Object 12"/>
          <p:cNvGraphicFramePr>
            <a:graphicFrameLocks noChangeAspect="1"/>
          </p:cNvGraphicFramePr>
          <p:nvPr>
            <p:extLst>
              <p:ext uri="{D42A27DB-BD31-4B8C-83A1-F6EECF244321}">
                <p14:modId xmlns:p14="http://schemas.microsoft.com/office/powerpoint/2010/main" val="1853311185"/>
              </p:ext>
            </p:extLst>
          </p:nvPr>
        </p:nvGraphicFramePr>
        <p:xfrm>
          <a:off x="876047" y="5465717"/>
          <a:ext cx="7442200" cy="1003300"/>
        </p:xfrm>
        <a:graphic>
          <a:graphicData uri="http://schemas.openxmlformats.org/presentationml/2006/ole">
            <mc:AlternateContent xmlns:mc="http://schemas.openxmlformats.org/markup-compatibility/2006">
              <mc:Choice xmlns:v="urn:schemas-microsoft-com:vml" Requires="v">
                <p:oleObj spid="_x0000_s29266" name="Equation" r:id="rId5" imgW="7442200" imgH="1003300" progId="Equation.DSMT4">
                  <p:embed/>
                </p:oleObj>
              </mc:Choice>
              <mc:Fallback>
                <p:oleObj name="Equation" r:id="rId5" imgW="7442200" imgH="1003300" progId="Equation.DSMT4">
                  <p:embed/>
                  <p:pic>
                    <p:nvPicPr>
                      <p:cNvPr id="0" name=""/>
                      <p:cNvPicPr>
                        <a:picLocks noChangeAspect="1" noChangeArrowheads="1"/>
                      </p:cNvPicPr>
                      <p:nvPr/>
                    </p:nvPicPr>
                    <p:blipFill>
                      <a:blip r:embed="rId6"/>
                      <a:srcRect/>
                      <a:stretch>
                        <a:fillRect/>
                      </a:stretch>
                    </p:blipFill>
                    <p:spPr bwMode="auto">
                      <a:xfrm>
                        <a:off x="876047" y="5465717"/>
                        <a:ext cx="74422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 name="Picture 11" descr="11_24_FigureB.jpg"/>
          <p:cNvPicPr>
            <a:picLocks noChangeAspect="1"/>
          </p:cNvPicPr>
          <p:nvPr/>
        </p:nvPicPr>
        <p:blipFill rotWithShape="1">
          <a:blip r:embed="rId7">
            <a:extLst>
              <a:ext uri="{28A0092B-C50C-407E-A947-70E740481C1C}">
                <a14:useLocalDpi xmlns:a14="http://schemas.microsoft.com/office/drawing/2010/main" val="0"/>
              </a:ext>
            </a:extLst>
          </a:blip>
          <a:srcRect t="11366" b="7387"/>
          <a:stretch/>
        </p:blipFill>
        <p:spPr>
          <a:xfrm>
            <a:off x="6382512" y="2099996"/>
            <a:ext cx="2560320" cy="2037123"/>
          </a:xfrm>
          <a:prstGeom prst="rect">
            <a:avLst/>
          </a:prstGeom>
        </p:spPr>
      </p:pic>
    </p:spTree>
    <p:extLst>
      <p:ext uri="{BB962C8B-B14F-4D97-AF65-F5344CB8AC3E}">
        <p14:creationId xmlns:p14="http://schemas.microsoft.com/office/powerpoint/2010/main" val="165978800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11_02_Table.jpg"/>
          <p:cNvPicPr>
            <a:picLocks noChangeAspect="1"/>
          </p:cNvPicPr>
          <p:nvPr/>
        </p:nvPicPr>
        <p:blipFill rotWithShape="1">
          <a:blip r:embed="rId3">
            <a:extLst>
              <a:ext uri="{28A0092B-C50C-407E-A947-70E740481C1C}">
                <a14:useLocalDpi xmlns:a14="http://schemas.microsoft.com/office/drawing/2010/main" val="0"/>
              </a:ext>
            </a:extLst>
          </a:blip>
          <a:srcRect b="4256"/>
          <a:stretch/>
        </p:blipFill>
        <p:spPr>
          <a:xfrm>
            <a:off x="0" y="2120900"/>
            <a:ext cx="9179700" cy="4484831"/>
          </a:xfrm>
          <a:prstGeom prst="rect">
            <a:avLst/>
          </a:prstGeom>
        </p:spPr>
      </p:pic>
      <p:sp>
        <p:nvSpPr>
          <p:cNvPr id="3" name="Content Placeholder 2"/>
          <p:cNvSpPr>
            <a:spLocks noGrp="1"/>
          </p:cNvSpPr>
          <p:nvPr>
            <p:ph idx="1"/>
          </p:nvPr>
        </p:nvSpPr>
        <p:spPr>
          <a:xfrm>
            <a:off x="1245660" y="1170432"/>
            <a:ext cx="7898340" cy="5422392"/>
          </a:xfrm>
        </p:spPr>
        <p:txBody>
          <a:bodyPr/>
          <a:lstStyle/>
          <a:p>
            <a:pPr marL="0" indent="0">
              <a:buNone/>
            </a:pPr>
            <a:r>
              <a:rPr lang="en-US" dirty="0" smtClean="0"/>
              <a:t>The correspondence between translational and rotational  quantities and equations.</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a:t>Section 11.4: Motion in a C</a:t>
            </a:r>
            <a:r>
              <a:rPr lang="en-US" dirty="0" smtClean="0"/>
              <a:t>ircle</a:t>
            </a:r>
            <a:endParaRPr lang="en-US" dirty="0"/>
          </a:p>
        </p:txBody>
      </p:sp>
    </p:spTree>
    <p:extLst>
      <p:ext uri="{BB962C8B-B14F-4D97-AF65-F5344CB8AC3E}">
        <p14:creationId xmlns:p14="http://schemas.microsoft.com/office/powerpoint/2010/main" val="106441895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1" name="Rectangle 43"/>
          <p:cNvSpPr>
            <a:spLocks noGrp="1" noChangeArrowheads="1"/>
          </p:cNvSpPr>
          <p:nvPr>
            <p:ph type="ctrTitle"/>
          </p:nvPr>
        </p:nvSpPr>
        <p:spPr/>
        <p:txBody>
          <a:bodyPr/>
          <a:lstStyle/>
          <a:p>
            <a:r>
              <a:rPr lang="en-US" dirty="0"/>
              <a:t>Chapter 11</a:t>
            </a:r>
            <a:br>
              <a:rPr lang="en-US" dirty="0"/>
            </a:br>
            <a:r>
              <a:rPr lang="en-US" dirty="0"/>
              <a:t>Motion in a Circle</a:t>
            </a:r>
          </a:p>
        </p:txBody>
      </p:sp>
      <p:sp>
        <p:nvSpPr>
          <p:cNvPr id="5" name="Rectangle 17"/>
          <p:cNvSpPr>
            <a:spLocks noGrp="1" noChangeArrowheads="1"/>
          </p:cNvSpPr>
          <p:nvPr>
            <p:ph type="ftr" sz="quarter" idx="3"/>
          </p:nvPr>
        </p:nvSpPr>
        <p:spPr/>
        <p:txBody>
          <a:bodyPr/>
          <a:lstStyle/>
          <a:p>
            <a:r>
              <a:rPr lang="en-GB" dirty="0" smtClean="0"/>
              <a:t>© 2015 Pearson Education, Inc.</a:t>
            </a:r>
            <a:endParaRPr lang="en-GB" dirty="0"/>
          </a:p>
        </p:txBody>
      </p:sp>
    </p:spTree>
    <p:extLst>
      <p:ext uri="{BB962C8B-B14F-4D97-AF65-F5344CB8AC3E}">
        <p14:creationId xmlns:p14="http://schemas.microsoft.com/office/powerpoint/2010/main" val="113115392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Section 11.4: Rotational </a:t>
            </a:r>
            <a:r>
              <a:rPr lang="en-US" dirty="0"/>
              <a:t>k</a:t>
            </a:r>
            <a:r>
              <a:rPr lang="en-US" dirty="0" smtClean="0"/>
              <a:t>inematics</a:t>
            </a:r>
            <a:endParaRPr lang="en-US" dirty="0"/>
          </a:p>
        </p:txBody>
      </p:sp>
      <p:sp>
        <p:nvSpPr>
          <p:cNvPr id="1029" name="Rectangle 5"/>
          <p:cNvSpPr>
            <a:spLocks noGrp="1" noChangeArrowheads="1"/>
          </p:cNvSpPr>
          <p:nvPr>
            <p:ph type="title"/>
          </p:nvPr>
        </p:nvSpPr>
        <p:spPr/>
        <p:txBody>
          <a:bodyPr/>
          <a:lstStyle/>
          <a:p>
            <a:r>
              <a:rPr lang="en-US" dirty="0" smtClean="0"/>
              <a:t>Example 11.4 Leaning into a curve</a:t>
            </a:r>
            <a:endParaRPr lang="en-US" dirty="0"/>
          </a:p>
        </p:txBody>
      </p:sp>
      <p:sp>
        <p:nvSpPr>
          <p:cNvPr id="14" name="Content Placeholder 13"/>
          <p:cNvSpPr>
            <a:spLocks noGrp="1"/>
          </p:cNvSpPr>
          <p:nvPr>
            <p:ph idx="1"/>
          </p:nvPr>
        </p:nvSpPr>
        <p:spPr>
          <a:xfrm>
            <a:off x="365124" y="1874520"/>
            <a:ext cx="5059742" cy="4718304"/>
          </a:xfrm>
        </p:spPr>
        <p:txBody>
          <a:bodyPr/>
          <a:lstStyle/>
          <a:p>
            <a:pPr marL="0" indent="0">
              <a:buNone/>
            </a:pPr>
            <a:r>
              <a:rPr lang="en-US" dirty="0"/>
              <a:t>A </a:t>
            </a:r>
            <a:r>
              <a:rPr lang="en-US" dirty="0" smtClean="0"/>
              <a:t>women </a:t>
            </a:r>
            <a:r>
              <a:rPr lang="en-US" dirty="0"/>
              <a:t>is rollerblading to work and, running late, rounds a corner at full speed, sharply leaning into the </a:t>
            </a:r>
            <a:r>
              <a:rPr lang="en-US" dirty="0" smtClean="0"/>
              <a:t>curve. </a:t>
            </a:r>
            <a:r>
              <a:rPr lang="en-US" dirty="0"/>
              <a:t>If, during the turn, </a:t>
            </a:r>
            <a:r>
              <a:rPr lang="en-US" dirty="0" smtClean="0"/>
              <a:t>she </a:t>
            </a:r>
            <a:r>
              <a:rPr lang="en-US" dirty="0"/>
              <a:t>goes along the arc of a circle of </a:t>
            </a:r>
            <a:r>
              <a:rPr lang="en-US" dirty="0">
                <a:solidFill>
                  <a:srgbClr val="FF0000"/>
                </a:solidFill>
              </a:rPr>
              <a:t>radius 4.5 m </a:t>
            </a:r>
            <a:r>
              <a:rPr lang="en-US" dirty="0"/>
              <a:t>at a constant </a:t>
            </a:r>
            <a:r>
              <a:rPr lang="en-US" dirty="0">
                <a:solidFill>
                  <a:srgbClr val="FF0000"/>
                </a:solidFill>
              </a:rPr>
              <a:t>speed of 5.0 </a:t>
            </a:r>
            <a:r>
              <a:rPr lang="en-US" dirty="0" smtClean="0">
                <a:solidFill>
                  <a:srgbClr val="FF0000"/>
                </a:solidFill>
              </a:rPr>
              <a:t>m/s</a:t>
            </a:r>
            <a:r>
              <a:rPr lang="en-US" dirty="0"/>
              <a:t>, what </a:t>
            </a:r>
            <a:r>
              <a:rPr lang="en-US" dirty="0" smtClean="0"/>
              <a:t>angle </a:t>
            </a:r>
            <a:r>
              <a:rPr lang="en-US" i="1" dirty="0"/>
              <a:t>θ</a:t>
            </a:r>
            <a:r>
              <a:rPr lang="en-US" i="1" dirty="0" smtClean="0"/>
              <a:t> </a:t>
            </a:r>
            <a:r>
              <a:rPr lang="en-US" dirty="0" smtClean="0"/>
              <a:t>must her </a:t>
            </a:r>
            <a:r>
              <a:rPr lang="en-US" dirty="0"/>
              <a:t>body make with the vertical in order to round the curve without falling?</a:t>
            </a:r>
          </a:p>
        </p:txBody>
      </p:sp>
      <p:pic>
        <p:nvPicPr>
          <p:cNvPr id="15" name="Picture 14" descr="11_25_Figu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6975" y="2037833"/>
            <a:ext cx="3035162" cy="4498987"/>
          </a:xfrm>
          <a:prstGeom prst="rect">
            <a:avLst/>
          </a:prstGeom>
        </p:spPr>
      </p:pic>
      <p:cxnSp>
        <p:nvCxnSpPr>
          <p:cNvPr id="3" name="Straight Connector 2"/>
          <p:cNvCxnSpPr/>
          <p:nvPr/>
        </p:nvCxnSpPr>
        <p:spPr bwMode="auto">
          <a:xfrm flipV="1">
            <a:off x="7950242" y="1550796"/>
            <a:ext cx="0" cy="4579123"/>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Connector 6"/>
          <p:cNvCxnSpPr/>
          <p:nvPr/>
        </p:nvCxnSpPr>
        <p:spPr bwMode="auto">
          <a:xfrm flipH="1" flipV="1">
            <a:off x="6240513" y="1721750"/>
            <a:ext cx="1697517" cy="4408169"/>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aphicFrame>
        <p:nvGraphicFramePr>
          <p:cNvPr id="11" name="Object 10"/>
          <p:cNvGraphicFramePr>
            <a:graphicFrameLocks noChangeAspect="1"/>
          </p:cNvGraphicFramePr>
          <p:nvPr>
            <p:extLst>
              <p:ext uri="{D42A27DB-BD31-4B8C-83A1-F6EECF244321}">
                <p14:modId xmlns:p14="http://schemas.microsoft.com/office/powerpoint/2010/main" val="1470784144"/>
              </p:ext>
            </p:extLst>
          </p:nvPr>
        </p:nvGraphicFramePr>
        <p:xfrm>
          <a:off x="7034316" y="1838318"/>
          <a:ext cx="699019" cy="772600"/>
        </p:xfrm>
        <a:graphic>
          <a:graphicData uri="http://schemas.openxmlformats.org/presentationml/2006/ole">
            <mc:AlternateContent xmlns:mc="http://schemas.openxmlformats.org/markup-compatibility/2006">
              <mc:Choice xmlns:v="urn:schemas-microsoft-com:vml" Requires="v">
                <p:oleObj spid="_x0000_s327769" name="Equation" r:id="rId5" imgW="241300" imgH="266700" progId="Equation.3">
                  <p:embed/>
                </p:oleObj>
              </mc:Choice>
              <mc:Fallback>
                <p:oleObj name="Equation" r:id="rId5" imgW="241300" imgH="266700" progId="Equation.3">
                  <p:embed/>
                  <p:pic>
                    <p:nvPicPr>
                      <p:cNvPr id="0" name=""/>
                      <p:cNvPicPr>
                        <a:picLocks noChangeAspect="1" noChangeArrowheads="1"/>
                      </p:cNvPicPr>
                      <p:nvPr/>
                    </p:nvPicPr>
                    <p:blipFill>
                      <a:blip r:embed="rId6"/>
                      <a:srcRect/>
                      <a:stretch>
                        <a:fillRect/>
                      </a:stretch>
                    </p:blipFill>
                    <p:spPr bwMode="auto">
                      <a:xfrm>
                        <a:off x="7034316" y="1838318"/>
                        <a:ext cx="699019" cy="772600"/>
                      </a:xfrm>
                      <a:prstGeom prst="rect">
                        <a:avLst/>
                      </a:prstGeom>
                      <a:solidFill>
                        <a:schemeClr val="bg1"/>
                      </a:solidFill>
                      <a:ln>
                        <a:noFill/>
                      </a:ln>
                      <a:extLst/>
                    </p:spPr>
                  </p:pic>
                </p:oleObj>
              </mc:Fallback>
            </mc:AlternateContent>
          </a:graphicData>
        </a:graphic>
      </p:graphicFrame>
      <p:sp>
        <p:nvSpPr>
          <p:cNvPr id="8" name="Freeform 7"/>
          <p:cNvSpPr/>
          <p:nvPr/>
        </p:nvSpPr>
        <p:spPr>
          <a:xfrm>
            <a:off x="6472548" y="1355581"/>
            <a:ext cx="1404420" cy="793554"/>
          </a:xfrm>
          <a:custGeom>
            <a:avLst/>
            <a:gdLst>
              <a:gd name="connsiteX0" fmla="*/ 0 w 1404420"/>
              <a:gd name="connsiteY0" fmla="*/ 783011 h 783011"/>
              <a:gd name="connsiteX1" fmla="*/ 403007 w 1404420"/>
              <a:gd name="connsiteY1" fmla="*/ 13718 h 783011"/>
              <a:gd name="connsiteX2" fmla="*/ 1404420 w 1404420"/>
              <a:gd name="connsiteY2" fmla="*/ 270149 h 783011"/>
              <a:gd name="connsiteX0" fmla="*/ 0 w 1404420"/>
              <a:gd name="connsiteY0" fmla="*/ 783011 h 783011"/>
              <a:gd name="connsiteX1" fmla="*/ 635041 w 1404420"/>
              <a:gd name="connsiteY1" fmla="*/ 13718 h 783011"/>
              <a:gd name="connsiteX2" fmla="*/ 1404420 w 1404420"/>
              <a:gd name="connsiteY2" fmla="*/ 270149 h 783011"/>
              <a:gd name="connsiteX0" fmla="*/ 0 w 1404420"/>
              <a:gd name="connsiteY0" fmla="*/ 793554 h 793554"/>
              <a:gd name="connsiteX1" fmla="*/ 635041 w 1404420"/>
              <a:gd name="connsiteY1" fmla="*/ 24261 h 793554"/>
              <a:gd name="connsiteX2" fmla="*/ 1404420 w 1404420"/>
              <a:gd name="connsiteY2" fmla="*/ 280692 h 793554"/>
            </a:gdLst>
            <a:ahLst/>
            <a:cxnLst>
              <a:cxn ang="0">
                <a:pos x="connsiteX0" y="connsiteY0"/>
              </a:cxn>
              <a:cxn ang="0">
                <a:pos x="connsiteX1" y="connsiteY1"/>
              </a:cxn>
              <a:cxn ang="0">
                <a:pos x="connsiteX2" y="connsiteY2"/>
              </a:cxn>
            </a:cxnLst>
            <a:rect l="l" t="t" r="r" b="b"/>
            <a:pathLst>
              <a:path w="1404420" h="793554">
                <a:moveTo>
                  <a:pt x="0" y="793554"/>
                </a:moveTo>
                <a:cubicBezTo>
                  <a:pt x="84468" y="451646"/>
                  <a:pt x="193361" y="146371"/>
                  <a:pt x="635041" y="24261"/>
                </a:cubicBezTo>
                <a:cubicBezTo>
                  <a:pt x="1076721" y="-97849"/>
                  <a:pt x="1404420" y="280692"/>
                  <a:pt x="1404420" y="280692"/>
                </a:cubicBezTo>
              </a:path>
            </a:pathLst>
          </a:custGeom>
          <a:ln w="28575" cmpd="sng">
            <a:solidFill>
              <a:schemeClr val="tx1"/>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Tree>
    <p:extLst>
      <p:ext uri="{BB962C8B-B14F-4D97-AF65-F5344CB8AC3E}">
        <p14:creationId xmlns:p14="http://schemas.microsoft.com/office/powerpoint/2010/main" val="2808247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Section 11.4: Rotational </a:t>
            </a:r>
            <a:r>
              <a:rPr lang="en-US" dirty="0"/>
              <a:t>k</a:t>
            </a:r>
            <a:r>
              <a:rPr lang="en-US" dirty="0" smtClean="0"/>
              <a:t>inematics</a:t>
            </a:r>
            <a:endParaRPr lang="en-US" dirty="0"/>
          </a:p>
        </p:txBody>
      </p:sp>
      <p:sp>
        <p:nvSpPr>
          <p:cNvPr id="1029" name="Rectangle 5"/>
          <p:cNvSpPr>
            <a:spLocks noGrp="1" noChangeArrowheads="1"/>
          </p:cNvSpPr>
          <p:nvPr>
            <p:ph type="title"/>
          </p:nvPr>
        </p:nvSpPr>
        <p:spPr/>
        <p:txBody>
          <a:bodyPr/>
          <a:lstStyle/>
          <a:p>
            <a:r>
              <a:rPr lang="en-US" dirty="0" smtClean="0"/>
              <a:t>Example 11.4 Leaning into a curve (cont.)</a:t>
            </a:r>
            <a:endParaRPr lang="en-US" dirty="0"/>
          </a:p>
        </p:txBody>
      </p:sp>
      <p:sp>
        <p:nvSpPr>
          <p:cNvPr id="10" name="Content Placeholder 9"/>
          <p:cNvSpPr>
            <a:spLocks noGrp="1"/>
          </p:cNvSpPr>
          <p:nvPr>
            <p:ph idx="1"/>
          </p:nvPr>
        </p:nvSpPr>
        <p:spPr>
          <a:xfrm>
            <a:off x="181939" y="1874520"/>
            <a:ext cx="5680007" cy="2338273"/>
          </a:xfrm>
        </p:spPr>
        <p:txBody>
          <a:bodyPr/>
          <a:lstStyle/>
          <a:p>
            <a:pPr marL="0" indent="0">
              <a:buNone/>
            </a:pPr>
            <a:r>
              <a:rPr lang="en-US" dirty="0"/>
              <a:t>❶ GETTING STARTED T</a:t>
            </a:r>
            <a:r>
              <a:rPr lang="en-US" dirty="0" smtClean="0"/>
              <a:t>he woman </a:t>
            </a:r>
            <a:r>
              <a:rPr lang="en-US" dirty="0"/>
              <a:t>executes circular motion at constant speed. </a:t>
            </a:r>
            <a:r>
              <a:rPr lang="en-US" dirty="0" smtClean="0"/>
              <a:t>She </a:t>
            </a:r>
            <a:r>
              <a:rPr lang="en-US" dirty="0"/>
              <a:t>must therefore undergo a centripetal acceleration as a result of the forces exerted on </a:t>
            </a:r>
            <a:r>
              <a:rPr lang="en-US" dirty="0" smtClean="0"/>
              <a:t>her. </a:t>
            </a:r>
            <a:endParaRPr lang="en-US" dirty="0"/>
          </a:p>
        </p:txBody>
      </p:sp>
      <p:pic>
        <p:nvPicPr>
          <p:cNvPr id="11" name="Picture 10" descr="11_26_Figure.jpg"/>
          <p:cNvPicPr>
            <a:picLocks noChangeAspect="1"/>
          </p:cNvPicPr>
          <p:nvPr/>
        </p:nvPicPr>
        <p:blipFill rotWithShape="1">
          <a:blip r:embed="rId4">
            <a:extLst>
              <a:ext uri="{28A0092B-C50C-407E-A947-70E740481C1C}">
                <a14:useLocalDpi xmlns:a14="http://schemas.microsoft.com/office/drawing/2010/main" val="0"/>
              </a:ext>
            </a:extLst>
          </a:blip>
          <a:srcRect b="2825"/>
          <a:stretch/>
        </p:blipFill>
        <p:spPr>
          <a:xfrm>
            <a:off x="6223918" y="2116591"/>
            <a:ext cx="2619714" cy="4410384"/>
          </a:xfrm>
          <a:prstGeom prst="rect">
            <a:avLst/>
          </a:prstGeom>
        </p:spPr>
      </p:pic>
      <p:pic>
        <p:nvPicPr>
          <p:cNvPr id="7" name="Picture 6" descr="11_25_Figur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0077" y="3925530"/>
            <a:ext cx="1909944" cy="2831089"/>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2688861503"/>
              </p:ext>
            </p:extLst>
          </p:nvPr>
        </p:nvGraphicFramePr>
        <p:xfrm>
          <a:off x="141288" y="4381500"/>
          <a:ext cx="4064000" cy="901700"/>
        </p:xfrm>
        <a:graphic>
          <a:graphicData uri="http://schemas.openxmlformats.org/presentationml/2006/ole">
            <mc:AlternateContent xmlns:mc="http://schemas.openxmlformats.org/markup-compatibility/2006">
              <mc:Choice xmlns:v="urn:schemas-microsoft-com:vml" Requires="v">
                <p:oleObj spid="_x0000_s328741" name="Equation" r:id="rId6" imgW="4064000" imgH="901700" progId="Equation.3">
                  <p:embed/>
                </p:oleObj>
              </mc:Choice>
              <mc:Fallback>
                <p:oleObj name="Equation" r:id="rId6" imgW="4064000" imgH="901700" progId="Equation.3">
                  <p:embed/>
                  <p:pic>
                    <p:nvPicPr>
                      <p:cNvPr id="0" name=""/>
                      <p:cNvPicPr>
                        <a:picLocks noChangeAspect="1" noChangeArrowheads="1"/>
                      </p:cNvPicPr>
                      <p:nvPr/>
                    </p:nvPicPr>
                    <p:blipFill>
                      <a:blip r:embed="rId7"/>
                      <a:srcRect/>
                      <a:stretch>
                        <a:fillRect/>
                      </a:stretch>
                    </p:blipFill>
                    <p:spPr bwMode="auto">
                      <a:xfrm>
                        <a:off x="141288" y="4381500"/>
                        <a:ext cx="40640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25638775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52001"/>
            <a:ext cx="9144000" cy="584776"/>
          </a:xfrm>
        </p:spPr>
        <p:txBody>
          <a:bodyPr/>
          <a:lstStyle/>
          <a:p>
            <a:pPr algn="ctr"/>
            <a:r>
              <a:rPr lang="en-US" sz="3200" dirty="0" smtClean="0"/>
              <a:t>Concepts</a:t>
            </a:r>
            <a:endParaRPr lang="en-US" sz="3200"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Chapter 11: Motion in a </a:t>
            </a:r>
            <a:r>
              <a:rPr lang="en-US" dirty="0" smtClean="0"/>
              <a:t>Circle</a:t>
            </a:r>
            <a:endParaRPr lang="en-US" dirty="0"/>
          </a:p>
        </p:txBody>
      </p:sp>
    </p:spTree>
    <p:extLst>
      <p:ext uri="{BB962C8B-B14F-4D97-AF65-F5344CB8AC3E}">
        <p14:creationId xmlns:p14="http://schemas.microsoft.com/office/powerpoint/2010/main" val="367995890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Section 11.4: Rotational </a:t>
            </a:r>
            <a:r>
              <a:rPr lang="en-US" dirty="0"/>
              <a:t>k</a:t>
            </a:r>
            <a:r>
              <a:rPr lang="en-US" dirty="0" smtClean="0"/>
              <a:t>inematics</a:t>
            </a:r>
            <a:endParaRPr lang="en-US" dirty="0"/>
          </a:p>
        </p:txBody>
      </p:sp>
      <p:sp>
        <p:nvSpPr>
          <p:cNvPr id="1029" name="Rectangle 5"/>
          <p:cNvSpPr>
            <a:spLocks noGrp="1" noChangeArrowheads="1"/>
          </p:cNvSpPr>
          <p:nvPr>
            <p:ph type="title"/>
          </p:nvPr>
        </p:nvSpPr>
        <p:spPr/>
        <p:txBody>
          <a:bodyPr/>
          <a:lstStyle/>
          <a:p>
            <a:r>
              <a:rPr lang="en-US" dirty="0" smtClean="0"/>
              <a:t>Example 11.4 Leaning into a curve (cont.)</a:t>
            </a:r>
            <a:endParaRPr lang="en-US" dirty="0"/>
          </a:p>
        </p:txBody>
      </p:sp>
      <p:sp>
        <p:nvSpPr>
          <p:cNvPr id="10" name="Content Placeholder 9"/>
          <p:cNvSpPr>
            <a:spLocks noGrp="1"/>
          </p:cNvSpPr>
          <p:nvPr>
            <p:ph idx="1"/>
          </p:nvPr>
        </p:nvSpPr>
        <p:spPr>
          <a:xfrm>
            <a:off x="365124" y="1874520"/>
            <a:ext cx="5374797" cy="4718304"/>
          </a:xfrm>
        </p:spPr>
        <p:txBody>
          <a:bodyPr/>
          <a:lstStyle/>
          <a:p>
            <a:pPr marL="0" indent="0">
              <a:buNone/>
            </a:pPr>
            <a:r>
              <a:rPr lang="en-US" sz="2400" dirty="0"/>
              <a:t>❶ GETTING STARTED </a:t>
            </a:r>
            <a:r>
              <a:rPr lang="en-US" sz="2400" dirty="0" smtClean="0"/>
              <a:t>The </a:t>
            </a:r>
            <a:r>
              <a:rPr lang="en-US" sz="2400" dirty="0"/>
              <a:t>forces exerted on the rollerblader are the gravitational </a:t>
            </a:r>
            <a:r>
              <a:rPr lang="en-US" sz="2400" dirty="0" smtClean="0"/>
              <a:t>force       and </a:t>
            </a:r>
            <a:r>
              <a:rPr lang="en-US" sz="2400" dirty="0"/>
              <a:t>a contact </a:t>
            </a:r>
            <a:r>
              <a:rPr lang="en-US" sz="2400" dirty="0" smtClean="0"/>
              <a:t>force</a:t>
            </a:r>
            <a:br>
              <a:rPr lang="en-US" sz="2400" dirty="0" smtClean="0"/>
            </a:br>
            <a:r>
              <a:rPr lang="en-US" sz="2400" dirty="0" smtClean="0"/>
              <a:t>     exerted </a:t>
            </a:r>
            <a:r>
              <a:rPr lang="en-US" sz="2400" dirty="0"/>
              <a:t>by the surface of the road. </a:t>
            </a:r>
          </a:p>
        </p:txBody>
      </p:sp>
      <p:graphicFrame>
        <p:nvGraphicFramePr>
          <p:cNvPr id="15" name="Object 14"/>
          <p:cNvGraphicFramePr>
            <a:graphicFrameLocks noChangeAspect="1"/>
          </p:cNvGraphicFramePr>
          <p:nvPr>
            <p:extLst>
              <p:ext uri="{D42A27DB-BD31-4B8C-83A1-F6EECF244321}">
                <p14:modId xmlns:p14="http://schemas.microsoft.com/office/powerpoint/2010/main" val="1649111772"/>
              </p:ext>
            </p:extLst>
          </p:nvPr>
        </p:nvGraphicFramePr>
        <p:xfrm>
          <a:off x="2758917" y="2630390"/>
          <a:ext cx="419100" cy="482600"/>
        </p:xfrm>
        <a:graphic>
          <a:graphicData uri="http://schemas.openxmlformats.org/presentationml/2006/ole">
            <mc:AlternateContent xmlns:mc="http://schemas.openxmlformats.org/markup-compatibility/2006">
              <mc:Choice xmlns:v="urn:schemas-microsoft-com:vml" Requires="v">
                <p:oleObj spid="_x0000_s341082" name="Equation" r:id="rId4" imgW="419100" imgH="482600" progId="Equation.DSMT4">
                  <p:embed/>
                </p:oleObj>
              </mc:Choice>
              <mc:Fallback>
                <p:oleObj name="Equation" r:id="rId4" imgW="419100" imgH="482600" progId="Equation.DSMT4">
                  <p:embed/>
                  <p:pic>
                    <p:nvPicPr>
                      <p:cNvPr id="0" name=""/>
                      <p:cNvPicPr>
                        <a:picLocks noChangeAspect="1" noChangeArrowheads="1"/>
                      </p:cNvPicPr>
                      <p:nvPr/>
                    </p:nvPicPr>
                    <p:blipFill>
                      <a:blip r:embed="rId5"/>
                      <a:srcRect/>
                      <a:stretch>
                        <a:fillRect/>
                      </a:stretch>
                    </p:blipFill>
                    <p:spPr bwMode="auto">
                      <a:xfrm>
                        <a:off x="2758917" y="2630390"/>
                        <a:ext cx="4191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559481146"/>
              </p:ext>
            </p:extLst>
          </p:nvPr>
        </p:nvGraphicFramePr>
        <p:xfrm>
          <a:off x="415925" y="2998788"/>
          <a:ext cx="368300" cy="482600"/>
        </p:xfrm>
        <a:graphic>
          <a:graphicData uri="http://schemas.openxmlformats.org/presentationml/2006/ole">
            <mc:AlternateContent xmlns:mc="http://schemas.openxmlformats.org/markup-compatibility/2006">
              <mc:Choice xmlns:v="urn:schemas-microsoft-com:vml" Requires="v">
                <p:oleObj spid="_x0000_s341083" name="Equation" r:id="rId6" imgW="368300" imgH="482600" progId="Equation.DSMT4">
                  <p:embed/>
                </p:oleObj>
              </mc:Choice>
              <mc:Fallback>
                <p:oleObj name="Equation" r:id="rId6" imgW="368300" imgH="482600" progId="Equation.DSMT4">
                  <p:embed/>
                  <p:pic>
                    <p:nvPicPr>
                      <p:cNvPr id="0" name=""/>
                      <p:cNvPicPr>
                        <a:picLocks noChangeAspect="1" noChangeArrowheads="1"/>
                      </p:cNvPicPr>
                      <p:nvPr/>
                    </p:nvPicPr>
                    <p:blipFill>
                      <a:blip r:embed="rId7"/>
                      <a:srcRect/>
                      <a:stretch>
                        <a:fillRect/>
                      </a:stretch>
                    </p:blipFill>
                    <p:spPr bwMode="auto">
                      <a:xfrm>
                        <a:off x="415925" y="2998788"/>
                        <a:ext cx="3683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7" name="Picture 16" descr="11_26_Figure.jpg"/>
          <p:cNvPicPr>
            <a:picLocks noChangeAspect="1"/>
          </p:cNvPicPr>
          <p:nvPr/>
        </p:nvPicPr>
        <p:blipFill rotWithShape="1">
          <a:blip r:embed="rId8">
            <a:extLst>
              <a:ext uri="{28A0092B-C50C-407E-A947-70E740481C1C}">
                <a14:useLocalDpi xmlns:a14="http://schemas.microsoft.com/office/drawing/2010/main" val="0"/>
              </a:ext>
            </a:extLst>
          </a:blip>
          <a:srcRect b="2825"/>
          <a:stretch/>
        </p:blipFill>
        <p:spPr>
          <a:xfrm>
            <a:off x="6038726" y="2116591"/>
            <a:ext cx="2619714" cy="4410384"/>
          </a:xfrm>
          <a:prstGeom prst="rect">
            <a:avLst/>
          </a:prstGeom>
        </p:spPr>
      </p:pic>
      <p:pic>
        <p:nvPicPr>
          <p:cNvPr id="9" name="Picture 8" descr="11_25_Figure.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2289" y="3925530"/>
            <a:ext cx="1909944" cy="2831089"/>
          </a:xfrm>
          <a:prstGeom prst="rect">
            <a:avLst/>
          </a:prstGeom>
        </p:spPr>
      </p:pic>
    </p:spTree>
    <p:extLst>
      <p:ext uri="{BB962C8B-B14F-4D97-AF65-F5344CB8AC3E}">
        <p14:creationId xmlns:p14="http://schemas.microsoft.com/office/powerpoint/2010/main" val="134917038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dirty="0" smtClean="0"/>
              <a:t>Example 11.4 Leaning into a curve (cont.)</a:t>
            </a:r>
            <a:endParaRPr lang="en-US" dirty="0"/>
          </a:p>
        </p:txBody>
      </p:sp>
      <p:sp>
        <p:nvSpPr>
          <p:cNvPr id="10" name="Content Placeholder 9"/>
          <p:cNvSpPr>
            <a:spLocks noGrp="1"/>
          </p:cNvSpPr>
          <p:nvPr>
            <p:ph idx="1"/>
          </p:nvPr>
        </p:nvSpPr>
        <p:spPr>
          <a:xfrm>
            <a:off x="1" y="1776832"/>
            <a:ext cx="4823880" cy="3705905"/>
          </a:xfrm>
        </p:spPr>
        <p:txBody>
          <a:bodyPr/>
          <a:lstStyle/>
          <a:p>
            <a:pPr marL="0" indent="0">
              <a:buNone/>
            </a:pPr>
            <a:r>
              <a:rPr lang="en-US" dirty="0"/>
              <a:t>❷ DEVISE PLAN </a:t>
            </a:r>
            <a:r>
              <a:rPr lang="en-US" dirty="0" smtClean="0"/>
              <a:t>First</a:t>
            </a:r>
            <a:r>
              <a:rPr lang="en-US" dirty="0"/>
              <a:t>, the forces in the </a:t>
            </a:r>
            <a:r>
              <a:rPr lang="en-US" i="1" dirty="0"/>
              <a:t>y</a:t>
            </a:r>
            <a:r>
              <a:rPr lang="en-US" dirty="0"/>
              <a:t> direction must add to </a:t>
            </a:r>
            <a:r>
              <a:rPr lang="en-US" dirty="0" smtClean="0"/>
              <a:t>zero:               Second</a:t>
            </a:r>
            <a:r>
              <a:rPr lang="en-US" dirty="0"/>
              <a:t>, the </a:t>
            </a:r>
            <a:r>
              <a:rPr lang="en-US" i="1" dirty="0"/>
              <a:t>x</a:t>
            </a:r>
            <a:r>
              <a:rPr lang="en-US" dirty="0"/>
              <a:t> component of the contact force provides the centripetal acceleration </a:t>
            </a:r>
            <a:r>
              <a:rPr lang="en-US" dirty="0" smtClean="0"/>
              <a:t>        . </a:t>
            </a:r>
            <a:r>
              <a:rPr lang="en-US" dirty="0"/>
              <a:t>This gives </a:t>
            </a:r>
            <a:r>
              <a:rPr lang="en-US" dirty="0" smtClean="0"/>
              <a:t>two </a:t>
            </a:r>
            <a:r>
              <a:rPr lang="en-US" dirty="0"/>
              <a:t>equations from which I should be able to determine </a:t>
            </a:r>
            <a:r>
              <a:rPr lang="en-US" i="1" dirty="0"/>
              <a:t>θ</a:t>
            </a:r>
            <a:r>
              <a:rPr lang="en-US" dirty="0" smtClean="0"/>
              <a:t>.</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Section 11.4: Rotational kinematics</a:t>
            </a:r>
            <a:endParaRPr lang="en-US" dirty="0"/>
          </a:p>
        </p:txBody>
      </p:sp>
      <p:graphicFrame>
        <p:nvGraphicFramePr>
          <p:cNvPr id="12" name="Object 11"/>
          <p:cNvGraphicFramePr>
            <a:graphicFrameLocks noChangeAspect="1"/>
          </p:cNvGraphicFramePr>
          <p:nvPr>
            <p:extLst>
              <p:ext uri="{D42A27DB-BD31-4B8C-83A1-F6EECF244321}">
                <p14:modId xmlns:p14="http://schemas.microsoft.com/office/powerpoint/2010/main" val="3074319253"/>
              </p:ext>
            </p:extLst>
          </p:nvPr>
        </p:nvGraphicFramePr>
        <p:xfrm>
          <a:off x="1781711" y="2710257"/>
          <a:ext cx="1181100" cy="533400"/>
        </p:xfrm>
        <a:graphic>
          <a:graphicData uri="http://schemas.openxmlformats.org/presentationml/2006/ole">
            <mc:AlternateContent xmlns:mc="http://schemas.openxmlformats.org/markup-compatibility/2006">
              <mc:Choice xmlns:v="urn:schemas-microsoft-com:vml" Requires="v">
                <p:oleObj spid="_x0000_s32388" name="Equation" r:id="rId4" imgW="1181100" imgH="533400" progId="Equation.DSMT4">
                  <p:embed/>
                </p:oleObj>
              </mc:Choice>
              <mc:Fallback>
                <p:oleObj name="Equation" r:id="rId4" imgW="1181100" imgH="533400" progId="Equation.DSMT4">
                  <p:embed/>
                  <p:pic>
                    <p:nvPicPr>
                      <p:cNvPr id="0" name=""/>
                      <p:cNvPicPr>
                        <a:picLocks noChangeAspect="1" noChangeArrowheads="1"/>
                      </p:cNvPicPr>
                      <p:nvPr/>
                    </p:nvPicPr>
                    <p:blipFill>
                      <a:blip r:embed="rId5"/>
                      <a:srcRect/>
                      <a:stretch>
                        <a:fillRect/>
                      </a:stretch>
                    </p:blipFill>
                    <p:spPr bwMode="auto">
                      <a:xfrm>
                        <a:off x="1781711" y="2710257"/>
                        <a:ext cx="1181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Picture 6" descr="11_26_Figure.jpg"/>
          <p:cNvPicPr>
            <a:picLocks noChangeAspect="1"/>
          </p:cNvPicPr>
          <p:nvPr/>
        </p:nvPicPr>
        <p:blipFill rotWithShape="1">
          <a:blip r:embed="rId6">
            <a:extLst>
              <a:ext uri="{28A0092B-C50C-407E-A947-70E740481C1C}">
                <a14:useLocalDpi xmlns:a14="http://schemas.microsoft.com/office/drawing/2010/main" val="0"/>
              </a:ext>
            </a:extLst>
          </a:blip>
          <a:srcRect b="2825"/>
          <a:stretch/>
        </p:blipFill>
        <p:spPr>
          <a:xfrm>
            <a:off x="6524286" y="2018903"/>
            <a:ext cx="2619714" cy="4410384"/>
          </a:xfrm>
          <a:prstGeom prst="rect">
            <a:avLst/>
          </a:prstGeom>
        </p:spPr>
      </p:pic>
      <p:pic>
        <p:nvPicPr>
          <p:cNvPr id="8" name="Picture 7" descr="11_25_Figur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8303" y="1678707"/>
            <a:ext cx="1909944" cy="2831089"/>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3717327388"/>
              </p:ext>
            </p:extLst>
          </p:nvPr>
        </p:nvGraphicFramePr>
        <p:xfrm>
          <a:off x="1844068" y="3851639"/>
          <a:ext cx="774944" cy="667313"/>
        </p:xfrm>
        <a:graphic>
          <a:graphicData uri="http://schemas.openxmlformats.org/presentationml/2006/ole">
            <mc:AlternateContent xmlns:mc="http://schemas.openxmlformats.org/markup-compatibility/2006">
              <mc:Choice xmlns:v="urn:schemas-microsoft-com:vml" Requires="v">
                <p:oleObj spid="_x0000_s32389" name="Equation" r:id="rId8" imgW="914400" imgH="787400" progId="Equation.3">
                  <p:embed/>
                </p:oleObj>
              </mc:Choice>
              <mc:Fallback>
                <p:oleObj name="Equation" r:id="rId8" imgW="914400" imgH="787400" progId="Equation.3">
                  <p:embed/>
                  <p:pic>
                    <p:nvPicPr>
                      <p:cNvPr id="0" name=""/>
                      <p:cNvPicPr>
                        <a:picLocks noChangeAspect="1" noChangeArrowheads="1"/>
                      </p:cNvPicPr>
                      <p:nvPr/>
                    </p:nvPicPr>
                    <p:blipFill>
                      <a:blip r:embed="rId9"/>
                      <a:srcRect/>
                      <a:stretch>
                        <a:fillRect/>
                      </a:stretch>
                    </p:blipFill>
                    <p:spPr bwMode="auto">
                      <a:xfrm>
                        <a:off x="1844068" y="3851639"/>
                        <a:ext cx="774944" cy="667313"/>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8275615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dirty="0" smtClean="0"/>
              <a:t>Example 11.4 Leaning into a curve (cont.)</a:t>
            </a:r>
            <a:endParaRPr lang="en-US" dirty="0"/>
          </a:p>
        </p:txBody>
      </p:sp>
      <p:sp>
        <p:nvSpPr>
          <p:cNvPr id="10" name="Content Placeholder 9"/>
          <p:cNvSpPr>
            <a:spLocks noGrp="1"/>
          </p:cNvSpPr>
          <p:nvPr>
            <p:ph idx="1"/>
          </p:nvPr>
        </p:nvSpPr>
        <p:spPr>
          <a:xfrm>
            <a:off x="0" y="1825676"/>
            <a:ext cx="5521230" cy="4718304"/>
          </a:xfrm>
        </p:spPr>
        <p:txBody>
          <a:bodyPr/>
          <a:lstStyle/>
          <a:p>
            <a:pPr marL="0" indent="0">
              <a:buNone/>
            </a:pPr>
            <a:r>
              <a:rPr lang="en-US" dirty="0" smtClean="0"/>
              <a:t>❸ EXECUTE PLAN Substituting the centripetal acceleration into the equation of motion in the </a:t>
            </a:r>
            <a:r>
              <a:rPr lang="en-US" i="1" dirty="0" smtClean="0"/>
              <a:t>x</a:t>
            </a:r>
            <a:r>
              <a:rPr lang="en-US" dirty="0" smtClean="0"/>
              <a:t> direction</a:t>
            </a:r>
          </a:p>
          <a:p>
            <a:pPr marL="0" indent="0">
              <a:buNone/>
            </a:pPr>
            <a:endParaRPr lang="en-US" dirty="0" smtClean="0"/>
          </a:p>
          <a:p>
            <a:endParaRPr lang="en-US" dirty="0" smtClean="0"/>
          </a:p>
          <a:p>
            <a:pPr marL="0" indent="0">
              <a:buNone/>
            </a:pPr>
            <a:r>
              <a:rPr lang="en-US" dirty="0" smtClean="0"/>
              <a:t>where </a:t>
            </a:r>
            <a:r>
              <a:rPr lang="en-US" i="1" dirty="0" smtClean="0"/>
              <a:t>m</a:t>
            </a:r>
            <a:r>
              <a:rPr lang="en-US" dirty="0" smtClean="0"/>
              <a:t> is the inertia of the rollerblader. (The rollerblader’s inertia is not given, but I hope it will drop out and I won’t need it.)</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Section 11.4: Rotational kinematics</a:t>
            </a:r>
            <a:endParaRPr lang="en-US" dirty="0"/>
          </a:p>
        </p:txBody>
      </p:sp>
      <p:graphicFrame>
        <p:nvGraphicFramePr>
          <p:cNvPr id="16" name="Object 15"/>
          <p:cNvGraphicFramePr>
            <a:graphicFrameLocks noChangeAspect="1"/>
          </p:cNvGraphicFramePr>
          <p:nvPr>
            <p:extLst>
              <p:ext uri="{D42A27DB-BD31-4B8C-83A1-F6EECF244321}">
                <p14:modId xmlns:p14="http://schemas.microsoft.com/office/powerpoint/2010/main" val="2068799300"/>
              </p:ext>
            </p:extLst>
          </p:nvPr>
        </p:nvGraphicFramePr>
        <p:xfrm>
          <a:off x="215752" y="3256820"/>
          <a:ext cx="4267200" cy="901700"/>
        </p:xfrm>
        <a:graphic>
          <a:graphicData uri="http://schemas.openxmlformats.org/presentationml/2006/ole">
            <mc:AlternateContent xmlns:mc="http://schemas.openxmlformats.org/markup-compatibility/2006">
              <mc:Choice xmlns:v="urn:schemas-microsoft-com:vml" Requires="v">
                <p:oleObj spid="_x0000_s33320" name="Equation" r:id="rId4" imgW="4267200" imgH="901700" progId="Equation.3">
                  <p:embed/>
                </p:oleObj>
              </mc:Choice>
              <mc:Fallback>
                <p:oleObj name="Equation" r:id="rId4" imgW="4267200" imgH="901700" progId="Equation.3">
                  <p:embed/>
                  <p:pic>
                    <p:nvPicPr>
                      <p:cNvPr id="0" name=""/>
                      <p:cNvPicPr>
                        <a:picLocks noChangeAspect="1" noChangeArrowheads="1"/>
                      </p:cNvPicPr>
                      <p:nvPr/>
                    </p:nvPicPr>
                    <p:blipFill>
                      <a:blip r:embed="rId5"/>
                      <a:srcRect/>
                      <a:stretch>
                        <a:fillRect/>
                      </a:stretch>
                    </p:blipFill>
                    <p:spPr bwMode="auto">
                      <a:xfrm>
                        <a:off x="215752" y="3256820"/>
                        <a:ext cx="42672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Picture 7" descr="11_26_Figure.jpg"/>
          <p:cNvPicPr>
            <a:picLocks noChangeAspect="1"/>
          </p:cNvPicPr>
          <p:nvPr/>
        </p:nvPicPr>
        <p:blipFill rotWithShape="1">
          <a:blip r:embed="rId6">
            <a:extLst>
              <a:ext uri="{28A0092B-C50C-407E-A947-70E740481C1C}">
                <a14:useLocalDpi xmlns:a14="http://schemas.microsoft.com/office/drawing/2010/main" val="0"/>
              </a:ext>
            </a:extLst>
          </a:blip>
          <a:srcRect b="2825"/>
          <a:stretch/>
        </p:blipFill>
        <p:spPr>
          <a:xfrm>
            <a:off x="5840394" y="1762473"/>
            <a:ext cx="2619714" cy="4410384"/>
          </a:xfrm>
          <a:prstGeom prst="rect">
            <a:avLst/>
          </a:prstGeom>
        </p:spPr>
      </p:pic>
    </p:spTree>
    <p:extLst>
      <p:ext uri="{BB962C8B-B14F-4D97-AF65-F5344CB8AC3E}">
        <p14:creationId xmlns:p14="http://schemas.microsoft.com/office/powerpoint/2010/main" val="397804329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dirty="0" smtClean="0"/>
              <a:t>Example 11.4 Leaning into a curve (cont.)</a:t>
            </a:r>
            <a:endParaRPr lang="en-US" dirty="0"/>
          </a:p>
        </p:txBody>
      </p:sp>
      <p:sp>
        <p:nvSpPr>
          <p:cNvPr id="10" name="Content Placeholder 9"/>
          <p:cNvSpPr>
            <a:spLocks noGrp="1"/>
          </p:cNvSpPr>
          <p:nvPr>
            <p:ph idx="1"/>
          </p:nvPr>
        </p:nvSpPr>
        <p:spPr>
          <a:xfrm>
            <a:off x="0" y="1764621"/>
            <a:ext cx="4971674" cy="4718304"/>
          </a:xfrm>
        </p:spPr>
        <p:txBody>
          <a:bodyPr/>
          <a:lstStyle/>
          <a:p>
            <a:pPr marL="0" indent="0">
              <a:lnSpc>
                <a:spcPct val="110000"/>
              </a:lnSpc>
              <a:buNone/>
            </a:pPr>
            <a:r>
              <a:rPr lang="en-US" dirty="0"/>
              <a:t>❸ EXECUTE PLAN </a:t>
            </a:r>
            <a:endParaRPr lang="en-US" dirty="0" smtClean="0"/>
          </a:p>
          <a:p>
            <a:pPr marL="0" indent="0">
              <a:lnSpc>
                <a:spcPct val="110000"/>
              </a:lnSpc>
              <a:buNone/>
            </a:pPr>
            <a:r>
              <a:rPr lang="en-US" dirty="0" smtClean="0"/>
              <a:t>In </a:t>
            </a:r>
            <a:r>
              <a:rPr lang="en-US" dirty="0"/>
              <a:t>the </a:t>
            </a:r>
            <a:r>
              <a:rPr lang="en-US" i="1" dirty="0" smtClean="0"/>
              <a:t>x</a:t>
            </a:r>
            <a:r>
              <a:rPr lang="en-US" dirty="0" smtClean="0"/>
              <a:t> </a:t>
            </a:r>
            <a:r>
              <a:rPr lang="en-US" dirty="0"/>
              <a:t>direction </a:t>
            </a:r>
          </a:p>
          <a:p>
            <a:pPr marL="0" indent="0">
              <a:buNone/>
            </a:pPr>
            <a:endParaRPr lang="en-US" dirty="0" smtClean="0"/>
          </a:p>
          <a:p>
            <a:pPr marL="0" indent="0">
              <a:lnSpc>
                <a:spcPct val="110000"/>
              </a:lnSpc>
              <a:buNone/>
            </a:pPr>
            <a:r>
              <a:rPr lang="en-US" dirty="0"/>
              <a:t>In the </a:t>
            </a:r>
            <a:r>
              <a:rPr lang="en-US" i="1" dirty="0"/>
              <a:t>y</a:t>
            </a:r>
            <a:r>
              <a:rPr lang="en-US" dirty="0"/>
              <a:t> direction </a:t>
            </a:r>
            <a:endParaRPr lang="en-US" dirty="0" smtClean="0"/>
          </a:p>
          <a:p>
            <a:pPr marL="0" indent="0">
              <a:lnSpc>
                <a:spcPct val="110000"/>
              </a:lnSpc>
              <a:buNone/>
            </a:pPr>
            <a:r>
              <a:rPr lang="en-US" dirty="0" smtClean="0"/>
              <a:t/>
            </a:r>
            <a:br>
              <a:rPr lang="en-US" dirty="0" smtClean="0"/>
            </a:br>
            <a:r>
              <a:rPr lang="en-US" dirty="0" smtClean="0"/>
              <a:t>The </a:t>
            </a:r>
            <a:r>
              <a:rPr lang="en-US" dirty="0"/>
              <a:t>equation of motion in the </a:t>
            </a:r>
            <a:r>
              <a:rPr lang="en-US" i="1" dirty="0"/>
              <a:t>y</a:t>
            </a:r>
            <a:r>
              <a:rPr lang="en-US" dirty="0"/>
              <a:t> direction then </a:t>
            </a:r>
            <a:r>
              <a:rPr lang="en-US" dirty="0" smtClean="0"/>
              <a:t>yields</a:t>
            </a:r>
          </a:p>
          <a:p>
            <a:pPr marL="0" indent="0">
              <a:buNone/>
            </a:pPr>
            <a:endParaRPr lang="en-US" dirty="0" smtClean="0"/>
          </a:p>
          <a:p>
            <a:pPr marL="0" indent="0">
              <a:buNone/>
            </a:pPr>
            <a:endParaRPr lang="en-US" dirty="0"/>
          </a:p>
          <a:p>
            <a:pPr marL="0" indent="0">
              <a:buNone/>
            </a:pPr>
            <a:endParaRPr lang="en-US" dirty="0"/>
          </a:p>
          <a:p>
            <a:pPr marL="0" indent="0">
              <a:buNone/>
            </a:pP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Section 11.4: Rotational kinematics</a:t>
            </a:r>
            <a:endParaRPr lang="en-US" dirty="0"/>
          </a:p>
        </p:txBody>
      </p:sp>
      <p:graphicFrame>
        <p:nvGraphicFramePr>
          <p:cNvPr id="12" name="Object 11"/>
          <p:cNvGraphicFramePr>
            <a:graphicFrameLocks noChangeAspect="1"/>
          </p:cNvGraphicFramePr>
          <p:nvPr>
            <p:extLst>
              <p:ext uri="{D42A27DB-BD31-4B8C-83A1-F6EECF244321}">
                <p14:modId xmlns:p14="http://schemas.microsoft.com/office/powerpoint/2010/main" val="3954589028"/>
              </p:ext>
            </p:extLst>
          </p:nvPr>
        </p:nvGraphicFramePr>
        <p:xfrm>
          <a:off x="179560" y="2899619"/>
          <a:ext cx="2971800" cy="558800"/>
        </p:xfrm>
        <a:graphic>
          <a:graphicData uri="http://schemas.openxmlformats.org/presentationml/2006/ole">
            <mc:AlternateContent xmlns:mc="http://schemas.openxmlformats.org/markup-compatibility/2006">
              <mc:Choice xmlns:v="urn:schemas-microsoft-com:vml" Requires="v">
                <p:oleObj spid="_x0000_s2614" name="Equation" r:id="rId4" imgW="2971800" imgH="558800" progId="Equation.3">
                  <p:embed/>
                </p:oleObj>
              </mc:Choice>
              <mc:Fallback>
                <p:oleObj name="Equation" r:id="rId4" imgW="2971800" imgH="558800" progId="Equation.3">
                  <p:embed/>
                  <p:pic>
                    <p:nvPicPr>
                      <p:cNvPr id="0" name=""/>
                      <p:cNvPicPr>
                        <a:picLocks noChangeAspect="1" noChangeArrowheads="1"/>
                      </p:cNvPicPr>
                      <p:nvPr/>
                    </p:nvPicPr>
                    <p:blipFill>
                      <a:blip r:embed="rId5"/>
                      <a:srcRect/>
                      <a:stretch>
                        <a:fillRect/>
                      </a:stretch>
                    </p:blipFill>
                    <p:spPr bwMode="auto">
                      <a:xfrm>
                        <a:off x="179560" y="2899619"/>
                        <a:ext cx="2971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150576470"/>
              </p:ext>
            </p:extLst>
          </p:nvPr>
        </p:nvGraphicFramePr>
        <p:xfrm>
          <a:off x="220182" y="5623854"/>
          <a:ext cx="5308600" cy="558800"/>
        </p:xfrm>
        <a:graphic>
          <a:graphicData uri="http://schemas.openxmlformats.org/presentationml/2006/ole">
            <mc:AlternateContent xmlns:mc="http://schemas.openxmlformats.org/markup-compatibility/2006">
              <mc:Choice xmlns:v="urn:schemas-microsoft-com:vml" Requires="v">
                <p:oleObj spid="_x0000_s2615" name="Equation" r:id="rId6" imgW="5308600" imgH="558800" progId="Equation.3">
                  <p:embed/>
                </p:oleObj>
              </mc:Choice>
              <mc:Fallback>
                <p:oleObj name="Equation" r:id="rId6" imgW="5308600" imgH="558800" progId="Equation.3">
                  <p:embed/>
                  <p:pic>
                    <p:nvPicPr>
                      <p:cNvPr id="0" name=""/>
                      <p:cNvPicPr>
                        <a:picLocks noChangeAspect="1" noChangeArrowheads="1"/>
                      </p:cNvPicPr>
                      <p:nvPr/>
                    </p:nvPicPr>
                    <p:blipFill>
                      <a:blip r:embed="rId7"/>
                      <a:srcRect/>
                      <a:stretch>
                        <a:fillRect/>
                      </a:stretch>
                    </p:blipFill>
                    <p:spPr bwMode="auto">
                      <a:xfrm>
                        <a:off x="220182" y="5623854"/>
                        <a:ext cx="53086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744679026"/>
              </p:ext>
            </p:extLst>
          </p:nvPr>
        </p:nvGraphicFramePr>
        <p:xfrm>
          <a:off x="0" y="3897032"/>
          <a:ext cx="4470400" cy="558800"/>
        </p:xfrm>
        <a:graphic>
          <a:graphicData uri="http://schemas.openxmlformats.org/presentationml/2006/ole">
            <mc:AlternateContent xmlns:mc="http://schemas.openxmlformats.org/markup-compatibility/2006">
              <mc:Choice xmlns:v="urn:schemas-microsoft-com:vml" Requires="v">
                <p:oleObj spid="_x0000_s2616" name="Equation" r:id="rId8" imgW="4470400" imgH="558800" progId="Equation.DSMT4">
                  <p:embed/>
                </p:oleObj>
              </mc:Choice>
              <mc:Fallback>
                <p:oleObj name="Equation" r:id="rId8" imgW="4470400" imgH="558800" progId="Equation.DSMT4">
                  <p:embed/>
                  <p:pic>
                    <p:nvPicPr>
                      <p:cNvPr id="0" name=""/>
                      <p:cNvPicPr>
                        <a:picLocks noChangeAspect="1" noChangeArrowheads="1"/>
                      </p:cNvPicPr>
                      <p:nvPr/>
                    </p:nvPicPr>
                    <p:blipFill>
                      <a:blip r:embed="rId9"/>
                      <a:srcRect/>
                      <a:stretch>
                        <a:fillRect/>
                      </a:stretch>
                    </p:blipFill>
                    <p:spPr bwMode="auto">
                      <a:xfrm>
                        <a:off x="0" y="3897032"/>
                        <a:ext cx="44704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5" name="Picture 14" descr="11_26_Figure.jpg"/>
          <p:cNvPicPr>
            <a:picLocks noChangeAspect="1"/>
          </p:cNvPicPr>
          <p:nvPr/>
        </p:nvPicPr>
        <p:blipFill rotWithShape="1">
          <a:blip r:embed="rId10">
            <a:extLst>
              <a:ext uri="{28A0092B-C50C-407E-A947-70E740481C1C}">
                <a14:useLocalDpi xmlns:a14="http://schemas.microsoft.com/office/drawing/2010/main" val="0"/>
              </a:ext>
            </a:extLst>
          </a:blip>
          <a:srcRect b="2825"/>
          <a:stretch/>
        </p:blipFill>
        <p:spPr>
          <a:xfrm>
            <a:off x="5840394" y="1762473"/>
            <a:ext cx="2619714" cy="4410384"/>
          </a:xfrm>
          <a:prstGeom prst="rect">
            <a:avLst/>
          </a:prstGeom>
        </p:spPr>
      </p:pic>
    </p:spTree>
    <p:extLst>
      <p:ext uri="{BB962C8B-B14F-4D97-AF65-F5344CB8AC3E}">
        <p14:creationId xmlns:p14="http://schemas.microsoft.com/office/powerpoint/2010/main" val="254639225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dirty="0" smtClean="0"/>
              <a:t>Example 11.4 Leaning into a curve (cont.)</a:t>
            </a:r>
            <a:endParaRPr lang="en-US" dirty="0"/>
          </a:p>
        </p:txBody>
      </p:sp>
      <p:sp>
        <p:nvSpPr>
          <p:cNvPr id="10" name="Content Placeholder 9"/>
          <p:cNvSpPr>
            <a:spLocks noGrp="1"/>
          </p:cNvSpPr>
          <p:nvPr>
            <p:ph idx="1"/>
          </p:nvPr>
        </p:nvSpPr>
        <p:spPr>
          <a:xfrm>
            <a:off x="365125" y="1276181"/>
            <a:ext cx="4214508" cy="4718304"/>
          </a:xfrm>
        </p:spPr>
        <p:txBody>
          <a:bodyPr/>
          <a:lstStyle/>
          <a:p>
            <a:pPr marL="0" indent="0">
              <a:buNone/>
            </a:pPr>
            <a:endParaRPr lang="en-US" dirty="0" smtClean="0"/>
          </a:p>
          <a:p>
            <a:pPr marL="0" indent="0">
              <a:buNone/>
            </a:pPr>
            <a:endParaRPr lang="en-US" dirty="0"/>
          </a:p>
          <a:p>
            <a:pPr marL="0" indent="0">
              <a:buNone/>
            </a:pPr>
            <a:r>
              <a:rPr lang="en-US" dirty="0" smtClean="0"/>
              <a:t>Solving </a:t>
            </a:r>
            <a:r>
              <a:rPr lang="en-US" dirty="0"/>
              <a:t>this equation </a:t>
            </a:r>
            <a:r>
              <a:rPr lang="en-US" dirty="0" smtClean="0"/>
              <a:t>for</a:t>
            </a:r>
            <a:endParaRPr lang="en-US" dirty="0"/>
          </a:p>
        </p:txBody>
      </p:sp>
      <p:sp>
        <p:nvSpPr>
          <p:cNvPr id="5" name="Text Placeholder 4"/>
          <p:cNvSpPr>
            <a:spLocks noGrp="1"/>
          </p:cNvSpPr>
          <p:nvPr>
            <p:ph type="body" sz="quarter" idx="11"/>
          </p:nvPr>
        </p:nvSpPr>
        <p:spPr/>
        <p:txBody>
          <a:bodyPr/>
          <a:lstStyle/>
          <a:p>
            <a:r>
              <a:rPr lang="en-US" dirty="0" smtClean="0"/>
              <a:t>Section 11.4: Rotational kinematics</a:t>
            </a:r>
            <a:endParaRPr lang="en-US" dirty="0"/>
          </a:p>
        </p:txBody>
      </p:sp>
      <p:graphicFrame>
        <p:nvGraphicFramePr>
          <p:cNvPr id="12" name="Object 11"/>
          <p:cNvGraphicFramePr>
            <a:graphicFrameLocks noChangeAspect="1"/>
          </p:cNvGraphicFramePr>
          <p:nvPr>
            <p:extLst>
              <p:ext uri="{D42A27DB-BD31-4B8C-83A1-F6EECF244321}">
                <p14:modId xmlns:p14="http://schemas.microsoft.com/office/powerpoint/2010/main" val="3886972984"/>
              </p:ext>
            </p:extLst>
          </p:nvPr>
        </p:nvGraphicFramePr>
        <p:xfrm>
          <a:off x="244476" y="3084597"/>
          <a:ext cx="5626100" cy="1016000"/>
        </p:xfrm>
        <a:graphic>
          <a:graphicData uri="http://schemas.openxmlformats.org/presentationml/2006/ole">
            <mc:AlternateContent xmlns:mc="http://schemas.openxmlformats.org/markup-compatibility/2006">
              <mc:Choice xmlns:v="urn:schemas-microsoft-com:vml" Requires="v">
                <p:oleObj spid="_x0000_s340169" name="Equation" r:id="rId4" imgW="5626100" imgH="1016000" progId="Equation.3">
                  <p:embed/>
                </p:oleObj>
              </mc:Choice>
              <mc:Fallback>
                <p:oleObj name="Equation" r:id="rId4" imgW="5626100" imgH="1016000" progId="Equation.3">
                  <p:embed/>
                  <p:pic>
                    <p:nvPicPr>
                      <p:cNvPr id="0" name=""/>
                      <p:cNvPicPr>
                        <a:picLocks noChangeAspect="1" noChangeArrowheads="1"/>
                      </p:cNvPicPr>
                      <p:nvPr/>
                    </p:nvPicPr>
                    <p:blipFill>
                      <a:blip r:embed="rId5"/>
                      <a:srcRect/>
                      <a:stretch>
                        <a:fillRect/>
                      </a:stretch>
                    </p:blipFill>
                    <p:spPr bwMode="auto">
                      <a:xfrm>
                        <a:off x="244476" y="3084597"/>
                        <a:ext cx="5626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861656873"/>
              </p:ext>
            </p:extLst>
          </p:nvPr>
        </p:nvGraphicFramePr>
        <p:xfrm>
          <a:off x="4076981" y="2165619"/>
          <a:ext cx="1536700" cy="876300"/>
        </p:xfrm>
        <a:graphic>
          <a:graphicData uri="http://schemas.openxmlformats.org/presentationml/2006/ole">
            <mc:AlternateContent xmlns:mc="http://schemas.openxmlformats.org/markup-compatibility/2006">
              <mc:Choice xmlns:v="urn:schemas-microsoft-com:vml" Requires="v">
                <p:oleObj spid="_x0000_s340170" name="Equation" r:id="rId6" imgW="1536700" imgH="876300" progId="Equation.3">
                  <p:embed/>
                </p:oleObj>
              </mc:Choice>
              <mc:Fallback>
                <p:oleObj name="Equation" r:id="rId6" imgW="1536700" imgH="876300" progId="Equation.3">
                  <p:embed/>
                  <p:pic>
                    <p:nvPicPr>
                      <p:cNvPr id="0" name=""/>
                      <p:cNvPicPr>
                        <a:picLocks noChangeAspect="1" noChangeArrowheads="1"/>
                      </p:cNvPicPr>
                      <p:nvPr/>
                    </p:nvPicPr>
                    <p:blipFill>
                      <a:blip r:embed="rId7"/>
                      <a:srcRect/>
                      <a:stretch>
                        <a:fillRect/>
                      </a:stretch>
                    </p:blipFill>
                    <p:spPr bwMode="auto">
                      <a:xfrm>
                        <a:off x="4076981" y="2165619"/>
                        <a:ext cx="15367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Picture 7" descr="11_26_Figure.jpg"/>
          <p:cNvPicPr>
            <a:picLocks noChangeAspect="1"/>
          </p:cNvPicPr>
          <p:nvPr/>
        </p:nvPicPr>
        <p:blipFill rotWithShape="1">
          <a:blip r:embed="rId8">
            <a:extLst>
              <a:ext uri="{28A0092B-C50C-407E-A947-70E740481C1C}">
                <a14:useLocalDpi xmlns:a14="http://schemas.microsoft.com/office/drawing/2010/main" val="0"/>
              </a:ext>
            </a:extLst>
          </a:blip>
          <a:srcRect b="2825"/>
          <a:stretch/>
        </p:blipFill>
        <p:spPr>
          <a:xfrm>
            <a:off x="6292251" y="1774684"/>
            <a:ext cx="2619714" cy="4410384"/>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2237004329"/>
              </p:ext>
            </p:extLst>
          </p:nvPr>
        </p:nvGraphicFramePr>
        <p:xfrm>
          <a:off x="378943" y="1789601"/>
          <a:ext cx="5308600" cy="558800"/>
        </p:xfrm>
        <a:graphic>
          <a:graphicData uri="http://schemas.openxmlformats.org/presentationml/2006/ole">
            <mc:AlternateContent xmlns:mc="http://schemas.openxmlformats.org/markup-compatibility/2006">
              <mc:Choice xmlns:v="urn:schemas-microsoft-com:vml" Requires="v">
                <p:oleObj spid="_x0000_s340171" name="Equation" r:id="rId9" imgW="5308600" imgH="558800" progId="Equation.3">
                  <p:embed/>
                </p:oleObj>
              </mc:Choice>
              <mc:Fallback>
                <p:oleObj name="Equation" r:id="rId9" imgW="5308600" imgH="558800" progId="Equation.3">
                  <p:embed/>
                  <p:pic>
                    <p:nvPicPr>
                      <p:cNvPr id="0" name=""/>
                      <p:cNvPicPr>
                        <a:picLocks noChangeAspect="1" noChangeArrowheads="1"/>
                      </p:cNvPicPr>
                      <p:nvPr/>
                    </p:nvPicPr>
                    <p:blipFill>
                      <a:blip r:embed="rId10"/>
                      <a:srcRect/>
                      <a:stretch>
                        <a:fillRect/>
                      </a:stretch>
                    </p:blipFill>
                    <p:spPr bwMode="auto">
                      <a:xfrm>
                        <a:off x="378943" y="1789601"/>
                        <a:ext cx="53086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270602754"/>
              </p:ext>
            </p:extLst>
          </p:nvPr>
        </p:nvGraphicFramePr>
        <p:xfrm>
          <a:off x="592138" y="3956050"/>
          <a:ext cx="5346700" cy="1968500"/>
        </p:xfrm>
        <a:graphic>
          <a:graphicData uri="http://schemas.openxmlformats.org/presentationml/2006/ole">
            <mc:AlternateContent xmlns:mc="http://schemas.openxmlformats.org/markup-compatibility/2006">
              <mc:Choice xmlns:v="urn:schemas-microsoft-com:vml" Requires="v">
                <p:oleObj spid="_x0000_s340172" name="Equation" r:id="rId11" imgW="5346700" imgH="1968500" progId="Equation.3">
                  <p:embed/>
                </p:oleObj>
              </mc:Choice>
              <mc:Fallback>
                <p:oleObj name="Equation" r:id="rId11" imgW="5346700" imgH="1968500" progId="Equation.3">
                  <p:embed/>
                  <p:pic>
                    <p:nvPicPr>
                      <p:cNvPr id="0" name=""/>
                      <p:cNvPicPr>
                        <a:picLocks noChangeAspect="1" noChangeArrowheads="1"/>
                      </p:cNvPicPr>
                      <p:nvPr/>
                    </p:nvPicPr>
                    <p:blipFill>
                      <a:blip r:embed="rId12"/>
                      <a:srcRect/>
                      <a:stretch>
                        <a:fillRect/>
                      </a:stretch>
                    </p:blipFill>
                    <p:spPr bwMode="auto">
                      <a:xfrm>
                        <a:off x="592138" y="3956050"/>
                        <a:ext cx="53467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p:cNvSpPr/>
          <p:nvPr/>
        </p:nvSpPr>
        <p:spPr>
          <a:xfrm>
            <a:off x="0" y="6127306"/>
            <a:ext cx="9733246" cy="523220"/>
          </a:xfrm>
          <a:prstGeom prst="rect">
            <a:avLst/>
          </a:prstGeom>
        </p:spPr>
        <p:txBody>
          <a:bodyPr wrap="square">
            <a:spAutoFit/>
          </a:bodyPr>
          <a:lstStyle/>
          <a:p>
            <a:r>
              <a:rPr lang="en-US" sz="2800" kern="0" dirty="0">
                <a:solidFill>
                  <a:srgbClr val="000000"/>
                </a:solidFill>
                <a:latin typeface="Times New Roman"/>
                <a:ea typeface="ＭＳ Ｐゴシック"/>
                <a:cs typeface="Times New Roman"/>
              </a:rPr>
              <a:t>This gives an angle </a:t>
            </a:r>
            <a:r>
              <a:rPr lang="en-US" sz="2800" i="1" kern="0" dirty="0" err="1">
                <a:solidFill>
                  <a:srgbClr val="000000"/>
                </a:solidFill>
                <a:latin typeface="Times New Roman"/>
                <a:ea typeface="ＭＳ Ｐゴシック"/>
                <a:cs typeface="Times New Roman"/>
              </a:rPr>
              <a:t>θ</a:t>
            </a:r>
            <a:r>
              <a:rPr lang="en-US" sz="2800" kern="0" dirty="0">
                <a:solidFill>
                  <a:srgbClr val="000000"/>
                </a:solidFill>
                <a:latin typeface="Times New Roman"/>
                <a:ea typeface="ＭＳ Ｐゴシック"/>
                <a:cs typeface="Times New Roman"/>
              </a:rPr>
              <a:t> = tan</a:t>
            </a:r>
            <a:r>
              <a:rPr lang="en-US" sz="2800" kern="0" baseline="30000" dirty="0">
                <a:solidFill>
                  <a:srgbClr val="000000"/>
                </a:solidFill>
                <a:latin typeface="Times New Roman"/>
                <a:ea typeface="ＭＳ Ｐゴシック"/>
                <a:cs typeface="Times New Roman"/>
              </a:rPr>
              <a:t>–1</a:t>
            </a:r>
            <a:r>
              <a:rPr lang="en-US" sz="2800" kern="0" dirty="0">
                <a:solidFill>
                  <a:srgbClr val="000000"/>
                </a:solidFill>
                <a:latin typeface="Times New Roman"/>
                <a:ea typeface="ＭＳ Ｐゴシック"/>
                <a:cs typeface="Times New Roman"/>
              </a:rPr>
              <a:t>(0.57) = 0.52 rad, or about 30</a:t>
            </a:r>
            <a:r>
              <a:rPr lang="en-US" sz="2800" kern="0" dirty="0">
                <a:solidFill>
                  <a:srgbClr val="000000"/>
                </a:solidFill>
                <a:latin typeface="Times New Roman"/>
                <a:ea typeface="ＭＳ Ｐゴシック"/>
                <a:cs typeface="Times New Roman"/>
                <a:sym typeface="Symbol"/>
              </a:rPr>
              <a:t></a:t>
            </a:r>
            <a:r>
              <a:rPr lang="en-US" sz="2800" kern="0" dirty="0">
                <a:solidFill>
                  <a:srgbClr val="000000"/>
                </a:solidFill>
                <a:latin typeface="Times New Roman"/>
                <a:ea typeface="ＭＳ Ｐゴシック"/>
                <a:cs typeface="Times New Roman"/>
              </a:rPr>
              <a:t>. </a:t>
            </a:r>
            <a:endParaRPr lang="en-US" dirty="0"/>
          </a:p>
        </p:txBody>
      </p:sp>
    </p:spTree>
    <p:extLst>
      <p:ext uri="{BB962C8B-B14F-4D97-AF65-F5344CB8AC3E}">
        <p14:creationId xmlns:p14="http://schemas.microsoft.com/office/powerpoint/2010/main" val="361539052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solidFill>
                  <a:srgbClr val="000000"/>
                </a:solidFill>
              </a:rPr>
              <a:t>© 2015 Pearson Education, Inc.</a:t>
            </a:r>
            <a:endParaRPr lang="en-GB" dirty="0">
              <a:solidFill>
                <a:srgbClr val="000000"/>
              </a:solidFill>
            </a:endParaRPr>
          </a:p>
        </p:txBody>
      </p:sp>
      <p:sp>
        <p:nvSpPr>
          <p:cNvPr id="3" name="Text Placeholder 2"/>
          <p:cNvSpPr>
            <a:spLocks noGrp="1"/>
          </p:cNvSpPr>
          <p:nvPr>
            <p:ph type="body" sz="quarter" idx="11"/>
          </p:nvPr>
        </p:nvSpPr>
        <p:spPr/>
        <p:txBody>
          <a:bodyPr/>
          <a:lstStyle/>
          <a:p>
            <a:r>
              <a:rPr lang="en-US" dirty="0"/>
              <a:t>Checkpoint </a:t>
            </a:r>
            <a:r>
              <a:rPr lang="en-US" dirty="0" smtClean="0"/>
              <a:t>11.6</a:t>
            </a:r>
            <a:endParaRPr lang="en-US" dirty="0"/>
          </a:p>
        </p:txBody>
      </p:sp>
      <p:sp>
        <p:nvSpPr>
          <p:cNvPr id="2" name="Content Placeholder 1"/>
          <p:cNvSpPr>
            <a:spLocks noGrp="1"/>
          </p:cNvSpPr>
          <p:nvPr>
            <p:ph idx="1"/>
          </p:nvPr>
        </p:nvSpPr>
        <p:spPr/>
        <p:txBody>
          <a:bodyPr/>
          <a:lstStyle/>
          <a:p>
            <a:r>
              <a:rPr lang="en-US" dirty="0" smtClean="0"/>
              <a:t>	Estimate </a:t>
            </a:r>
            <a:r>
              <a:rPr lang="en-US" dirty="0"/>
              <a:t>the maximum speed with which you could take the curve </a:t>
            </a:r>
            <a:r>
              <a:rPr lang="en-US" dirty="0" smtClean="0"/>
              <a:t>in Example 11.4</a:t>
            </a:r>
            <a:r>
              <a:rPr lang="en-US" dirty="0"/>
              <a:t>. [Hint: What is the maximum coefficient of static friction?]</a:t>
            </a:r>
          </a:p>
        </p:txBody>
      </p:sp>
      <p:sp>
        <p:nvSpPr>
          <p:cNvPr id="5" name="Text Placeholder 4"/>
          <p:cNvSpPr>
            <a:spLocks noGrp="1"/>
          </p:cNvSpPr>
          <p:nvPr>
            <p:ph type="body" sz="quarter" idx="12"/>
          </p:nvPr>
        </p:nvSpPr>
        <p:spPr/>
        <p:txBody>
          <a:bodyPr/>
          <a:lstStyle/>
          <a:p>
            <a:r>
              <a:rPr lang="en-US" dirty="0" smtClean="0"/>
              <a:t>11.6</a:t>
            </a:r>
            <a:endParaRPr lang="en-US" dirty="0"/>
          </a:p>
        </p:txBody>
      </p:sp>
      <p:pic>
        <p:nvPicPr>
          <p:cNvPr id="6" name="Picture 5" descr="11_26_Figure.jpg"/>
          <p:cNvPicPr>
            <a:picLocks noChangeAspect="1"/>
          </p:cNvPicPr>
          <p:nvPr/>
        </p:nvPicPr>
        <p:blipFill rotWithShape="1">
          <a:blip r:embed="rId4">
            <a:extLst>
              <a:ext uri="{28A0092B-C50C-407E-A947-70E740481C1C}">
                <a14:useLocalDpi xmlns:a14="http://schemas.microsoft.com/office/drawing/2010/main" val="0"/>
              </a:ext>
            </a:extLst>
          </a:blip>
          <a:srcRect b="2825"/>
          <a:stretch/>
        </p:blipFill>
        <p:spPr>
          <a:xfrm>
            <a:off x="5257800" y="2349500"/>
            <a:ext cx="1977765" cy="3329640"/>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1972319460"/>
              </p:ext>
            </p:extLst>
          </p:nvPr>
        </p:nvGraphicFramePr>
        <p:xfrm>
          <a:off x="566738" y="2900363"/>
          <a:ext cx="1790700" cy="558800"/>
        </p:xfrm>
        <a:graphic>
          <a:graphicData uri="http://schemas.openxmlformats.org/presentationml/2006/ole">
            <mc:AlternateContent xmlns:mc="http://schemas.openxmlformats.org/markup-compatibility/2006">
              <mc:Choice xmlns:v="urn:schemas-microsoft-com:vml" Requires="v">
                <p:oleObj spid="_x0000_s332107" name="Equation" r:id="rId5" imgW="1790700" imgH="558800" progId="Equation.3">
                  <p:embed/>
                </p:oleObj>
              </mc:Choice>
              <mc:Fallback>
                <p:oleObj name="Equation" r:id="rId5" imgW="1790700" imgH="558800" progId="Equation.3">
                  <p:embed/>
                  <p:pic>
                    <p:nvPicPr>
                      <p:cNvPr id="0" name=""/>
                      <p:cNvPicPr>
                        <a:picLocks noChangeAspect="1" noChangeArrowheads="1"/>
                      </p:cNvPicPr>
                      <p:nvPr/>
                    </p:nvPicPr>
                    <p:blipFill>
                      <a:blip r:embed="rId6"/>
                      <a:srcRect/>
                      <a:stretch>
                        <a:fillRect/>
                      </a:stretch>
                    </p:blipFill>
                    <p:spPr bwMode="auto">
                      <a:xfrm>
                        <a:off x="566738" y="2900363"/>
                        <a:ext cx="17907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828138696"/>
              </p:ext>
            </p:extLst>
          </p:nvPr>
        </p:nvGraphicFramePr>
        <p:xfrm>
          <a:off x="2903538" y="2951163"/>
          <a:ext cx="1714500" cy="558800"/>
        </p:xfrm>
        <a:graphic>
          <a:graphicData uri="http://schemas.openxmlformats.org/presentationml/2006/ole">
            <mc:AlternateContent xmlns:mc="http://schemas.openxmlformats.org/markup-compatibility/2006">
              <mc:Choice xmlns:v="urn:schemas-microsoft-com:vml" Requires="v">
                <p:oleObj spid="_x0000_s332108" name="Equation" r:id="rId7" imgW="1714500" imgH="558800" progId="Equation.3">
                  <p:embed/>
                </p:oleObj>
              </mc:Choice>
              <mc:Fallback>
                <p:oleObj name="Equation" r:id="rId7" imgW="1714500" imgH="558800" progId="Equation.3">
                  <p:embed/>
                  <p:pic>
                    <p:nvPicPr>
                      <p:cNvPr id="0" name=""/>
                      <p:cNvPicPr>
                        <a:picLocks noChangeAspect="1" noChangeArrowheads="1"/>
                      </p:cNvPicPr>
                      <p:nvPr/>
                    </p:nvPicPr>
                    <p:blipFill>
                      <a:blip r:embed="rId8"/>
                      <a:srcRect/>
                      <a:stretch>
                        <a:fillRect/>
                      </a:stretch>
                    </p:blipFill>
                    <p:spPr bwMode="auto">
                      <a:xfrm>
                        <a:off x="2903538" y="2951163"/>
                        <a:ext cx="17145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579873509"/>
              </p:ext>
            </p:extLst>
          </p:nvPr>
        </p:nvGraphicFramePr>
        <p:xfrm>
          <a:off x="1025525" y="3687763"/>
          <a:ext cx="3632200" cy="901700"/>
        </p:xfrm>
        <a:graphic>
          <a:graphicData uri="http://schemas.openxmlformats.org/presentationml/2006/ole">
            <mc:AlternateContent xmlns:mc="http://schemas.openxmlformats.org/markup-compatibility/2006">
              <mc:Choice xmlns:v="urn:schemas-microsoft-com:vml" Requires="v">
                <p:oleObj spid="_x0000_s332109" name="Equation" r:id="rId9" imgW="3632200" imgH="901700" progId="Equation.3">
                  <p:embed/>
                </p:oleObj>
              </mc:Choice>
              <mc:Fallback>
                <p:oleObj name="Equation" r:id="rId9" imgW="3632200" imgH="901700" progId="Equation.3">
                  <p:embed/>
                  <p:pic>
                    <p:nvPicPr>
                      <p:cNvPr id="0" name=""/>
                      <p:cNvPicPr>
                        <a:picLocks noChangeAspect="1" noChangeArrowheads="1"/>
                      </p:cNvPicPr>
                      <p:nvPr/>
                    </p:nvPicPr>
                    <p:blipFill>
                      <a:blip r:embed="rId10"/>
                      <a:srcRect/>
                      <a:stretch>
                        <a:fillRect/>
                      </a:stretch>
                    </p:blipFill>
                    <p:spPr bwMode="auto">
                      <a:xfrm>
                        <a:off x="1025525" y="3687763"/>
                        <a:ext cx="36322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060345262"/>
              </p:ext>
            </p:extLst>
          </p:nvPr>
        </p:nvGraphicFramePr>
        <p:xfrm>
          <a:off x="301625" y="4811713"/>
          <a:ext cx="4673600" cy="558800"/>
        </p:xfrm>
        <a:graphic>
          <a:graphicData uri="http://schemas.openxmlformats.org/presentationml/2006/ole">
            <mc:AlternateContent xmlns:mc="http://schemas.openxmlformats.org/markup-compatibility/2006">
              <mc:Choice xmlns:v="urn:schemas-microsoft-com:vml" Requires="v">
                <p:oleObj spid="_x0000_s332110" name="Equation" r:id="rId11" imgW="4673600" imgH="558800" progId="Equation.3">
                  <p:embed/>
                </p:oleObj>
              </mc:Choice>
              <mc:Fallback>
                <p:oleObj name="Equation" r:id="rId11" imgW="4673600" imgH="558800" progId="Equation.3">
                  <p:embed/>
                  <p:pic>
                    <p:nvPicPr>
                      <p:cNvPr id="0" name=""/>
                      <p:cNvPicPr>
                        <a:picLocks noChangeAspect="1" noChangeArrowheads="1"/>
                      </p:cNvPicPr>
                      <p:nvPr/>
                    </p:nvPicPr>
                    <p:blipFill>
                      <a:blip r:embed="rId12"/>
                      <a:srcRect/>
                      <a:stretch>
                        <a:fillRect/>
                      </a:stretch>
                    </p:blipFill>
                    <p:spPr bwMode="auto">
                      <a:xfrm>
                        <a:off x="301625" y="4811713"/>
                        <a:ext cx="46736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Picture 10" descr="11_25_Figure.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48356" y="2947411"/>
            <a:ext cx="1909944" cy="2831089"/>
          </a:xfrm>
          <a:prstGeom prst="rect">
            <a:avLst/>
          </a:prstGeom>
        </p:spPr>
      </p:pic>
    </p:spTree>
    <p:extLst>
      <p:ext uri="{BB962C8B-B14F-4D97-AF65-F5344CB8AC3E}">
        <p14:creationId xmlns:p14="http://schemas.microsoft.com/office/powerpoint/2010/main" val="17023628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dirty="0" smtClean="0"/>
              <a:t>Section Goals</a:t>
            </a:r>
            <a:endParaRPr lang="en-US" dirty="0"/>
          </a:p>
        </p:txBody>
      </p:sp>
      <p:sp>
        <p:nvSpPr>
          <p:cNvPr id="2" name="Content Placeholder 1"/>
          <p:cNvSpPr>
            <a:spLocks noGrp="1"/>
          </p:cNvSpPr>
          <p:nvPr>
            <p:ph idx="1"/>
          </p:nvPr>
        </p:nvSpPr>
        <p:spPr/>
        <p:txBody>
          <a:bodyPr/>
          <a:lstStyle/>
          <a:p>
            <a:pPr marL="0" indent="0">
              <a:buNone/>
            </a:pPr>
            <a:r>
              <a:rPr lang="en-US" dirty="0" smtClean="0"/>
              <a:t>You will learn to</a:t>
            </a:r>
          </a:p>
          <a:p>
            <a:r>
              <a:rPr lang="en-US" dirty="0" smtClean="0"/>
              <a:t>Generalize the concepts of momentum, inertia, and kinetic energy to rotational cases.</a:t>
            </a:r>
          </a:p>
          <a:p>
            <a:r>
              <a:rPr lang="en-US" dirty="0" smtClean="0"/>
              <a:t>Relate the equations for translational momentum and kinetic energy to rotational situations.</a:t>
            </a:r>
          </a:p>
          <a:p>
            <a:r>
              <a:rPr lang="en-US" dirty="0" smtClean="0"/>
              <a:t>Apply the law of the conservation of angular momentum.</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11.5: Angular momentum</a:t>
            </a:r>
            <a:endParaRPr lang="en-US" dirty="0"/>
          </a:p>
        </p:txBody>
      </p:sp>
    </p:spTree>
    <p:extLst>
      <p:ext uri="{BB962C8B-B14F-4D97-AF65-F5344CB8AC3E}">
        <p14:creationId xmlns:p14="http://schemas.microsoft.com/office/powerpoint/2010/main" val="417723754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11_18_FigureB.jpg"/>
          <p:cNvPicPr>
            <a:picLocks noChangeAspect="1"/>
          </p:cNvPicPr>
          <p:nvPr/>
        </p:nvPicPr>
        <p:blipFill rotWithShape="1">
          <a:blip r:embed="rId4">
            <a:extLst>
              <a:ext uri="{28A0092B-C50C-407E-A947-70E740481C1C}">
                <a14:useLocalDpi xmlns:a14="http://schemas.microsoft.com/office/drawing/2010/main" val="0"/>
              </a:ext>
            </a:extLst>
          </a:blip>
          <a:srcRect t="8501" b="9277"/>
          <a:stretch/>
        </p:blipFill>
        <p:spPr>
          <a:xfrm>
            <a:off x="4622803" y="3473732"/>
            <a:ext cx="4494060" cy="3384268"/>
          </a:xfrm>
          <a:prstGeom prst="rect">
            <a:avLst/>
          </a:prstGeom>
        </p:spPr>
      </p:pic>
      <p:sp>
        <p:nvSpPr>
          <p:cNvPr id="2" name="Content Placeholder 1"/>
          <p:cNvSpPr>
            <a:spLocks noGrp="1"/>
          </p:cNvSpPr>
          <p:nvPr>
            <p:ph idx="1"/>
          </p:nvPr>
        </p:nvSpPr>
        <p:spPr>
          <a:xfrm>
            <a:off x="-273503" y="1199460"/>
            <a:ext cx="8229600" cy="5422392"/>
          </a:xfrm>
        </p:spPr>
        <p:txBody>
          <a:bodyPr/>
          <a:lstStyle/>
          <a:p>
            <a:r>
              <a:rPr lang="en-US" sz="2200" dirty="0" smtClean="0"/>
              <a:t>A stationary puck C fastened to a string of length </a:t>
            </a:r>
            <a:r>
              <a:rPr lang="en-US" sz="2200" i="1" dirty="0" smtClean="0"/>
              <a:t>r</a:t>
            </a:r>
            <a:r>
              <a:rPr lang="en-US" sz="2200" dirty="0" smtClean="0"/>
              <a:t> is struck by an identical puck moving at speed </a:t>
            </a:r>
            <a:r>
              <a:rPr lang="en-US" sz="2200" i="1" dirty="0">
                <a:sym typeface="Symbol"/>
              </a:rPr>
              <a:t></a:t>
            </a:r>
            <a:r>
              <a:rPr lang="en-US" sz="2200" dirty="0" smtClean="0"/>
              <a:t>. Treating the puck C as a particle, </a:t>
            </a:r>
          </a:p>
          <a:p>
            <a:pPr lvl="1"/>
            <a:r>
              <a:rPr lang="en-US" sz="2200" dirty="0" smtClean="0"/>
              <a:t>its kinetic energy can be written as</a:t>
            </a:r>
          </a:p>
          <a:p>
            <a:endParaRPr lang="en-US" sz="2200" dirty="0" smtClean="0"/>
          </a:p>
          <a:p>
            <a:pPr lvl="1"/>
            <a:r>
              <a:rPr lang="en-US" sz="2200" dirty="0" smtClean="0"/>
              <a:t>Defining the term in the parenthesis as the </a:t>
            </a:r>
            <a:r>
              <a:rPr lang="en-US" sz="2200" b="1" dirty="0" smtClean="0"/>
              <a:t>rotational inertia</a:t>
            </a:r>
            <a:r>
              <a:rPr lang="en-US" sz="2200" dirty="0" smtClean="0"/>
              <a:t> </a:t>
            </a:r>
            <a:r>
              <a:rPr lang="en-US" sz="2200" i="1" dirty="0" smtClean="0"/>
              <a:t>I</a:t>
            </a:r>
            <a:r>
              <a:rPr lang="en-US" sz="2200" dirty="0" smtClean="0"/>
              <a:t> of the particle about the axis of rotation, </a:t>
            </a:r>
            <a:r>
              <a:rPr lang="en-US" sz="2200" i="1" dirty="0" smtClean="0"/>
              <a:t>I</a:t>
            </a:r>
            <a:r>
              <a:rPr lang="en-US" sz="2200" dirty="0" smtClean="0"/>
              <a:t> </a:t>
            </a:r>
            <a:r>
              <a:rPr lang="en-US" sz="2200" dirty="0">
                <a:sym typeface="Symbol"/>
              </a:rPr>
              <a:t></a:t>
            </a:r>
            <a:r>
              <a:rPr lang="en-US" sz="2200" dirty="0"/>
              <a:t> </a:t>
            </a:r>
            <a:r>
              <a:rPr lang="en-US" sz="2200" i="1" dirty="0" smtClean="0"/>
              <a:t>mr</a:t>
            </a:r>
            <a:r>
              <a:rPr lang="en-US" sz="2200" baseline="30000" dirty="0" smtClean="0"/>
              <a:t>2</a:t>
            </a:r>
            <a:r>
              <a:rPr lang="en-US" sz="2200" dirty="0" smtClean="0"/>
              <a:t>, we get</a:t>
            </a:r>
          </a:p>
          <a:p>
            <a:endParaRPr lang="en-US" sz="2200" dirty="0" smtClean="0"/>
          </a:p>
          <a:p>
            <a:pPr marL="801688" lvl="1" indent="0">
              <a:buNone/>
            </a:pPr>
            <a:r>
              <a:rPr lang="en-US" sz="2200" dirty="0" smtClean="0"/>
              <a:t>where </a:t>
            </a:r>
            <a:r>
              <a:rPr lang="en-US" sz="2200" i="1" dirty="0" smtClean="0"/>
              <a:t>K</a:t>
            </a:r>
            <a:r>
              <a:rPr lang="en-US" sz="2200" baseline="-25000" dirty="0" smtClean="0"/>
              <a:t>rot</a:t>
            </a:r>
            <a:r>
              <a:rPr lang="en-US" sz="2200" dirty="0" smtClean="0"/>
              <a:t> is the </a:t>
            </a:r>
            <a:r>
              <a:rPr lang="en-US" sz="2200" b="1" dirty="0" smtClean="0"/>
              <a:t>rotational</a:t>
            </a:r>
            <a:br>
              <a:rPr lang="en-US" sz="2200" b="1" dirty="0" smtClean="0"/>
            </a:br>
            <a:r>
              <a:rPr lang="en-US" sz="2200" b="1" dirty="0" smtClean="0"/>
              <a:t>kinetic energy</a:t>
            </a:r>
            <a:r>
              <a:rPr lang="en-US" sz="2200" dirty="0" smtClean="0"/>
              <a:t>. </a:t>
            </a:r>
            <a:br>
              <a:rPr lang="en-US" sz="2200" dirty="0" smtClean="0"/>
            </a:br>
            <a:endParaRPr lang="en-US" sz="2200" dirty="0" smtClean="0"/>
          </a:p>
          <a:p>
            <a:pPr lvl="1"/>
            <a:r>
              <a:rPr lang="en-US" sz="2200" dirty="0" smtClean="0"/>
              <a:t>The SI units of </a:t>
            </a:r>
            <a:r>
              <a:rPr lang="en-US" sz="2200" i="1" dirty="0" smtClean="0"/>
              <a:t>I</a:t>
            </a:r>
            <a:r>
              <a:rPr lang="en-US" sz="2200" dirty="0" smtClean="0"/>
              <a:t> are kg </a:t>
            </a:r>
            <a:r>
              <a:rPr lang="en-US" sz="2200" dirty="0">
                <a:sym typeface="Symbol"/>
              </a:rPr>
              <a:t></a:t>
            </a:r>
            <a:r>
              <a:rPr lang="en-US" sz="2200" dirty="0"/>
              <a:t> </a:t>
            </a:r>
            <a:r>
              <a:rPr lang="en-US" sz="2200" dirty="0" smtClean="0"/>
              <a:t>m</a:t>
            </a:r>
            <a:r>
              <a:rPr lang="en-US" sz="2200" baseline="30000" dirty="0" smtClean="0"/>
              <a:t>2</a:t>
            </a:r>
            <a:r>
              <a:rPr lang="en-US" sz="2200" dirty="0" smtClean="0"/>
              <a:t>.</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smtClean="0"/>
              <a:t>Section 11.5: Angular momentum</a:t>
            </a:r>
            <a:endParaRPr lang="en-US" dirty="0"/>
          </a:p>
        </p:txBody>
      </p:sp>
      <p:graphicFrame>
        <p:nvGraphicFramePr>
          <p:cNvPr id="19" name="Object 18"/>
          <p:cNvGraphicFramePr>
            <a:graphicFrameLocks noChangeAspect="1"/>
          </p:cNvGraphicFramePr>
          <p:nvPr>
            <p:extLst>
              <p:ext uri="{D42A27DB-BD31-4B8C-83A1-F6EECF244321}">
                <p14:modId xmlns:p14="http://schemas.microsoft.com/office/powerpoint/2010/main" val="4180618397"/>
              </p:ext>
            </p:extLst>
          </p:nvPr>
        </p:nvGraphicFramePr>
        <p:xfrm>
          <a:off x="972458" y="2333621"/>
          <a:ext cx="3860800" cy="419100"/>
        </p:xfrm>
        <a:graphic>
          <a:graphicData uri="http://schemas.openxmlformats.org/presentationml/2006/ole">
            <mc:AlternateContent xmlns:mc="http://schemas.openxmlformats.org/markup-compatibility/2006">
              <mc:Choice xmlns:v="urn:schemas-microsoft-com:vml" Requires="v">
                <p:oleObj spid="_x0000_s397348" name="Equation" r:id="rId5" imgW="3860800" imgH="419100" progId="Equation.DSMT4">
                  <p:embed/>
                </p:oleObj>
              </mc:Choice>
              <mc:Fallback>
                <p:oleObj name="Equation" r:id="rId5" imgW="3860800" imgH="419100" progId="Equation.DSMT4">
                  <p:embed/>
                  <p:pic>
                    <p:nvPicPr>
                      <p:cNvPr id="0" name=""/>
                      <p:cNvPicPr>
                        <a:picLocks noChangeAspect="1" noChangeArrowheads="1"/>
                      </p:cNvPicPr>
                      <p:nvPr/>
                    </p:nvPicPr>
                    <p:blipFill>
                      <a:blip r:embed="rId6"/>
                      <a:srcRect/>
                      <a:stretch>
                        <a:fillRect/>
                      </a:stretch>
                    </p:blipFill>
                    <p:spPr bwMode="auto">
                      <a:xfrm>
                        <a:off x="972458" y="2333621"/>
                        <a:ext cx="38608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706957948"/>
              </p:ext>
            </p:extLst>
          </p:nvPr>
        </p:nvGraphicFramePr>
        <p:xfrm>
          <a:off x="1830615" y="3490026"/>
          <a:ext cx="1346200" cy="431800"/>
        </p:xfrm>
        <a:graphic>
          <a:graphicData uri="http://schemas.openxmlformats.org/presentationml/2006/ole">
            <mc:AlternateContent xmlns:mc="http://schemas.openxmlformats.org/markup-compatibility/2006">
              <mc:Choice xmlns:v="urn:schemas-microsoft-com:vml" Requires="v">
                <p:oleObj spid="_x0000_s397349" name="Equation" r:id="rId7" imgW="1346200" imgH="431800" progId="Equation.3">
                  <p:embed/>
                </p:oleObj>
              </mc:Choice>
              <mc:Fallback>
                <p:oleObj name="Equation" r:id="rId7" imgW="1346200" imgH="431800" progId="Equation.3">
                  <p:embed/>
                  <p:pic>
                    <p:nvPicPr>
                      <p:cNvPr id="0" name=""/>
                      <p:cNvPicPr>
                        <a:picLocks noChangeAspect="1" noChangeArrowheads="1"/>
                      </p:cNvPicPr>
                      <p:nvPr/>
                    </p:nvPicPr>
                    <p:blipFill>
                      <a:blip r:embed="rId8"/>
                      <a:srcRect/>
                      <a:stretch>
                        <a:fillRect/>
                      </a:stretch>
                    </p:blipFill>
                    <p:spPr bwMode="auto">
                      <a:xfrm>
                        <a:off x="1830615" y="3490026"/>
                        <a:ext cx="1346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664486740"/>
              </p:ext>
            </p:extLst>
          </p:nvPr>
        </p:nvGraphicFramePr>
        <p:xfrm>
          <a:off x="6000750" y="5437188"/>
          <a:ext cx="1092200" cy="266700"/>
        </p:xfrm>
        <a:graphic>
          <a:graphicData uri="http://schemas.openxmlformats.org/presentationml/2006/ole">
            <mc:AlternateContent xmlns:mc="http://schemas.openxmlformats.org/markup-compatibility/2006">
              <mc:Choice xmlns:v="urn:schemas-microsoft-com:vml" Requires="v">
                <p:oleObj spid="_x0000_s397350" name="Equation" r:id="rId9" imgW="1092200" imgH="266700" progId="Equation.3">
                  <p:embed/>
                </p:oleObj>
              </mc:Choice>
              <mc:Fallback>
                <p:oleObj name="Equation" r:id="rId9" imgW="1092200" imgH="266700" progId="Equation.3">
                  <p:embed/>
                  <p:pic>
                    <p:nvPicPr>
                      <p:cNvPr id="0" name=""/>
                      <p:cNvPicPr>
                        <a:picLocks noChangeAspect="1" noChangeArrowheads="1"/>
                      </p:cNvPicPr>
                      <p:nvPr/>
                    </p:nvPicPr>
                    <p:blipFill>
                      <a:blip r:embed="rId10"/>
                      <a:srcRect/>
                      <a:stretch>
                        <a:fillRect/>
                      </a:stretch>
                    </p:blipFill>
                    <p:spPr bwMode="auto">
                      <a:xfrm>
                        <a:off x="6000750" y="5437188"/>
                        <a:ext cx="10922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790421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1_18_Figure.jpg"/>
          <p:cNvPicPr>
            <a:picLocks noChangeAspect="1"/>
          </p:cNvPicPr>
          <p:nvPr/>
        </p:nvPicPr>
        <p:blipFill rotWithShape="1">
          <a:blip r:embed="rId4">
            <a:extLst>
              <a:ext uri="{28A0092B-C50C-407E-A947-70E740481C1C}">
                <a14:useLocalDpi xmlns:a14="http://schemas.microsoft.com/office/drawing/2010/main" val="0"/>
              </a:ext>
            </a:extLst>
          </a:blip>
          <a:srcRect b="9277"/>
          <a:stretch/>
        </p:blipFill>
        <p:spPr>
          <a:xfrm>
            <a:off x="3472712" y="2623900"/>
            <a:ext cx="5671288" cy="4164270"/>
          </a:xfrm>
          <a:prstGeom prst="rect">
            <a:avLst/>
          </a:prstGeom>
        </p:spPr>
      </p:pic>
      <p:sp>
        <p:nvSpPr>
          <p:cNvPr id="4" name="Footer Placeholder 3"/>
          <p:cNvSpPr>
            <a:spLocks noGrp="1"/>
          </p:cNvSpPr>
          <p:nvPr>
            <p:ph type="ftr" sz="quarter" idx="10"/>
          </p:nvPr>
        </p:nvSpPr>
        <p:spPr/>
        <p:txBody>
          <a:bodyPr/>
          <a:lstStyle/>
          <a:p>
            <a:r>
              <a:rPr lang="en-GB" dirty="0" smtClean="0">
                <a:solidFill>
                  <a:srgbClr val="000000"/>
                </a:solidFill>
              </a:rPr>
              <a:t>© 2015 Pearson Education, Inc.</a:t>
            </a:r>
            <a:endParaRPr lang="en-GB" dirty="0">
              <a:solidFill>
                <a:srgbClr val="000000"/>
              </a:solidFill>
            </a:endParaRPr>
          </a:p>
        </p:txBody>
      </p:sp>
      <p:sp>
        <p:nvSpPr>
          <p:cNvPr id="3" name="Text Placeholder 2"/>
          <p:cNvSpPr>
            <a:spLocks noGrp="1"/>
          </p:cNvSpPr>
          <p:nvPr>
            <p:ph type="body" sz="quarter" idx="11"/>
          </p:nvPr>
        </p:nvSpPr>
        <p:spPr/>
        <p:txBody>
          <a:bodyPr/>
          <a:lstStyle/>
          <a:p>
            <a:r>
              <a:rPr lang="en-US" dirty="0"/>
              <a:t>Checkpoint </a:t>
            </a:r>
            <a:r>
              <a:rPr lang="en-US" dirty="0" smtClean="0"/>
              <a:t>11.7</a:t>
            </a:r>
            <a:endParaRPr lang="en-US" dirty="0"/>
          </a:p>
        </p:txBody>
      </p:sp>
      <p:sp>
        <p:nvSpPr>
          <p:cNvPr id="2" name="Content Placeholder 1"/>
          <p:cNvSpPr>
            <a:spLocks noGrp="1"/>
          </p:cNvSpPr>
          <p:nvPr>
            <p:ph idx="1"/>
          </p:nvPr>
        </p:nvSpPr>
        <p:spPr>
          <a:xfrm>
            <a:off x="94344" y="1224321"/>
            <a:ext cx="9049656" cy="916536"/>
          </a:xfrm>
          <a:solidFill>
            <a:schemeClr val="bg1"/>
          </a:solidFill>
        </p:spPr>
        <p:txBody>
          <a:bodyPr/>
          <a:lstStyle/>
          <a:p>
            <a:r>
              <a:rPr lang="en-US" dirty="0" smtClean="0"/>
              <a:t>Given  </a:t>
            </a:r>
            <a:r>
              <a:rPr lang="en-US" i="1" dirty="0" err="1" smtClean="0">
                <a:solidFill>
                  <a:srgbClr val="FF0000"/>
                </a:solidFill>
              </a:rPr>
              <a:t>r</a:t>
            </a:r>
            <a:r>
              <a:rPr lang="en-US" baseline="-25000" dirty="0" err="1" smtClean="0">
                <a:solidFill>
                  <a:srgbClr val="FF0000"/>
                </a:solidFill>
              </a:rPr>
              <a:t>C</a:t>
            </a:r>
            <a:r>
              <a:rPr lang="en-US" dirty="0" smtClean="0">
                <a:solidFill>
                  <a:srgbClr val="FF0000"/>
                </a:solidFill>
              </a:rPr>
              <a:t> = 2</a:t>
            </a:r>
            <a:r>
              <a:rPr lang="en-US" i="1" dirty="0" smtClean="0">
                <a:solidFill>
                  <a:srgbClr val="FF0000"/>
                </a:solidFill>
              </a:rPr>
              <a:t>r</a:t>
            </a:r>
            <a:r>
              <a:rPr lang="en-US" baseline="-25000" dirty="0" smtClean="0">
                <a:solidFill>
                  <a:srgbClr val="FF0000"/>
                </a:solidFill>
              </a:rPr>
              <a:t>B</a:t>
            </a:r>
            <a:r>
              <a:rPr lang="en-US" dirty="0"/>
              <a:t>. </a:t>
            </a:r>
            <a:r>
              <a:rPr lang="en-US" dirty="0" smtClean="0"/>
              <a:t/>
            </a:r>
            <a:br>
              <a:rPr lang="en-US" dirty="0" smtClean="0"/>
            </a:br>
            <a:r>
              <a:rPr lang="en-US" dirty="0" smtClean="0"/>
              <a:t>(</a:t>
            </a:r>
            <a:r>
              <a:rPr lang="en-US" i="1" dirty="0"/>
              <a:t>a</a:t>
            </a:r>
            <a:r>
              <a:rPr lang="en-US" dirty="0"/>
              <a:t>) What is the ratio of the rotational velocity of B to that of C? </a:t>
            </a:r>
            <a:r>
              <a:rPr lang="en-US" dirty="0" smtClean="0"/>
              <a:t/>
            </a:r>
            <a:br>
              <a:rPr lang="en-US" dirty="0" smtClean="0"/>
            </a:br>
            <a:r>
              <a:rPr lang="en-US" dirty="0" smtClean="0"/>
              <a:t>(</a:t>
            </a:r>
            <a:r>
              <a:rPr lang="en-US" i="1" dirty="0"/>
              <a:t>b</a:t>
            </a:r>
            <a:r>
              <a:rPr lang="en-US" dirty="0"/>
              <a:t>) What is the ratio of the rotational inertia of B to that of C?</a:t>
            </a:r>
          </a:p>
        </p:txBody>
      </p:sp>
      <p:graphicFrame>
        <p:nvGraphicFramePr>
          <p:cNvPr id="10" name="Object 9"/>
          <p:cNvGraphicFramePr>
            <a:graphicFrameLocks noChangeAspect="1"/>
          </p:cNvGraphicFramePr>
          <p:nvPr>
            <p:extLst>
              <p:ext uri="{D42A27DB-BD31-4B8C-83A1-F6EECF244321}">
                <p14:modId xmlns:p14="http://schemas.microsoft.com/office/powerpoint/2010/main" val="3683759580"/>
              </p:ext>
            </p:extLst>
          </p:nvPr>
        </p:nvGraphicFramePr>
        <p:xfrm>
          <a:off x="481466" y="2508931"/>
          <a:ext cx="2362201" cy="406400"/>
        </p:xfrm>
        <a:graphic>
          <a:graphicData uri="http://schemas.openxmlformats.org/presentationml/2006/ole">
            <mc:AlternateContent xmlns:mc="http://schemas.openxmlformats.org/markup-compatibility/2006">
              <mc:Choice xmlns:v="urn:schemas-microsoft-com:vml" Requires="v">
                <p:oleObj spid="_x0000_s335210" name="Equation" r:id="rId5" imgW="2362200" imgH="406400" progId="Equation.3">
                  <p:embed/>
                </p:oleObj>
              </mc:Choice>
              <mc:Fallback>
                <p:oleObj name="Equation" r:id="rId5" imgW="2362200" imgH="406400" progId="Equation.3">
                  <p:embed/>
                  <p:pic>
                    <p:nvPicPr>
                      <p:cNvPr id="0" name=""/>
                      <p:cNvPicPr>
                        <a:picLocks noChangeAspect="1" noChangeArrowheads="1"/>
                      </p:cNvPicPr>
                      <p:nvPr/>
                    </p:nvPicPr>
                    <p:blipFill>
                      <a:blip r:embed="rId6"/>
                      <a:srcRect/>
                      <a:stretch>
                        <a:fillRect/>
                      </a:stretch>
                    </p:blipFill>
                    <p:spPr bwMode="auto">
                      <a:xfrm>
                        <a:off x="481466" y="2508931"/>
                        <a:ext cx="2362201"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868315665"/>
              </p:ext>
            </p:extLst>
          </p:nvPr>
        </p:nvGraphicFramePr>
        <p:xfrm>
          <a:off x="1053420" y="3002417"/>
          <a:ext cx="927100" cy="812800"/>
        </p:xfrm>
        <a:graphic>
          <a:graphicData uri="http://schemas.openxmlformats.org/presentationml/2006/ole">
            <mc:AlternateContent xmlns:mc="http://schemas.openxmlformats.org/markup-compatibility/2006">
              <mc:Choice xmlns:v="urn:schemas-microsoft-com:vml" Requires="v">
                <p:oleObj spid="_x0000_s335211" name="Equation" r:id="rId7" imgW="927100" imgH="812800" progId="Equation.3">
                  <p:embed/>
                </p:oleObj>
              </mc:Choice>
              <mc:Fallback>
                <p:oleObj name="Equation" r:id="rId7" imgW="927100" imgH="812800" progId="Equation.3">
                  <p:embed/>
                  <p:pic>
                    <p:nvPicPr>
                      <p:cNvPr id="0" name=""/>
                      <p:cNvPicPr>
                        <a:picLocks noChangeAspect="1" noChangeArrowheads="1"/>
                      </p:cNvPicPr>
                      <p:nvPr/>
                    </p:nvPicPr>
                    <p:blipFill>
                      <a:blip r:embed="rId8"/>
                      <a:srcRect/>
                      <a:stretch>
                        <a:fillRect/>
                      </a:stretch>
                    </p:blipFill>
                    <p:spPr bwMode="auto">
                      <a:xfrm>
                        <a:off x="1053420" y="3002417"/>
                        <a:ext cx="9271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28819301"/>
              </p:ext>
            </p:extLst>
          </p:nvPr>
        </p:nvGraphicFramePr>
        <p:xfrm>
          <a:off x="2153784" y="3258685"/>
          <a:ext cx="381000" cy="241300"/>
        </p:xfrm>
        <a:graphic>
          <a:graphicData uri="http://schemas.openxmlformats.org/presentationml/2006/ole">
            <mc:AlternateContent xmlns:mc="http://schemas.openxmlformats.org/markup-compatibility/2006">
              <mc:Choice xmlns:v="urn:schemas-microsoft-com:vml" Requires="v">
                <p:oleObj spid="_x0000_s335212" name="Equation" r:id="rId9" imgW="381000" imgH="241300" progId="Equation.3">
                  <p:embed/>
                </p:oleObj>
              </mc:Choice>
              <mc:Fallback>
                <p:oleObj name="Equation" r:id="rId9" imgW="381000" imgH="241300" progId="Equation.3">
                  <p:embed/>
                  <p:pic>
                    <p:nvPicPr>
                      <p:cNvPr id="0" name=""/>
                      <p:cNvPicPr>
                        <a:picLocks noChangeAspect="1" noChangeArrowheads="1"/>
                      </p:cNvPicPr>
                      <p:nvPr/>
                    </p:nvPicPr>
                    <p:blipFill>
                      <a:blip r:embed="rId10"/>
                      <a:srcRect/>
                      <a:stretch>
                        <a:fillRect/>
                      </a:stretch>
                    </p:blipFill>
                    <p:spPr bwMode="auto">
                      <a:xfrm>
                        <a:off x="2153784" y="3258685"/>
                        <a:ext cx="3810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p:cNvSpPr/>
          <p:nvPr/>
        </p:nvSpPr>
        <p:spPr>
          <a:xfrm>
            <a:off x="928027" y="4127082"/>
            <a:ext cx="1008814" cy="430887"/>
          </a:xfrm>
          <a:prstGeom prst="rect">
            <a:avLst/>
          </a:prstGeom>
        </p:spPr>
        <p:txBody>
          <a:bodyPr wrap="none">
            <a:spAutoFit/>
          </a:bodyPr>
          <a:lstStyle/>
          <a:p>
            <a:r>
              <a:rPr lang="en-US" sz="2200" i="1" kern="0" dirty="0">
                <a:solidFill>
                  <a:srgbClr val="000000"/>
                </a:solidFill>
                <a:latin typeface="Times New Roman"/>
                <a:ea typeface="ＭＳ Ｐゴシック"/>
                <a:cs typeface="Times New Roman"/>
              </a:rPr>
              <a:t>I</a:t>
            </a:r>
            <a:r>
              <a:rPr lang="en-US" sz="2200" kern="0" dirty="0">
                <a:solidFill>
                  <a:srgbClr val="000000"/>
                </a:solidFill>
                <a:latin typeface="Times New Roman"/>
                <a:ea typeface="ＭＳ Ｐゴシック"/>
                <a:cs typeface="Times New Roman"/>
              </a:rPr>
              <a:t> </a:t>
            </a:r>
            <a:r>
              <a:rPr lang="en-US" sz="2200" kern="0" dirty="0" smtClean="0">
                <a:solidFill>
                  <a:srgbClr val="000000"/>
                </a:solidFill>
                <a:latin typeface="Times New Roman"/>
                <a:ea typeface="ＭＳ Ｐゴシック"/>
                <a:cs typeface="Times New Roman"/>
                <a:sym typeface="Symbol"/>
              </a:rPr>
              <a:t>=</a:t>
            </a:r>
            <a:r>
              <a:rPr lang="en-US" sz="2200" kern="0" dirty="0" smtClean="0">
                <a:solidFill>
                  <a:srgbClr val="000000"/>
                </a:solidFill>
                <a:latin typeface="Times New Roman"/>
                <a:ea typeface="ＭＳ Ｐゴシック"/>
                <a:cs typeface="Times New Roman"/>
              </a:rPr>
              <a:t> </a:t>
            </a:r>
            <a:r>
              <a:rPr lang="en-US" sz="2200" i="1" kern="0" dirty="0">
                <a:solidFill>
                  <a:srgbClr val="000000"/>
                </a:solidFill>
                <a:latin typeface="Times New Roman"/>
                <a:ea typeface="ＭＳ Ｐゴシック"/>
                <a:cs typeface="Times New Roman"/>
              </a:rPr>
              <a:t>mr</a:t>
            </a:r>
            <a:r>
              <a:rPr lang="en-US" sz="2200" kern="0" baseline="30000" dirty="0">
                <a:solidFill>
                  <a:srgbClr val="000000"/>
                </a:solidFill>
                <a:latin typeface="Times New Roman"/>
                <a:ea typeface="ＭＳ Ｐゴシック"/>
                <a:cs typeface="Times New Roman"/>
              </a:rPr>
              <a:t>2</a:t>
            </a:r>
            <a:endParaRPr lang="en-US" dirty="0"/>
          </a:p>
        </p:txBody>
      </p:sp>
      <p:graphicFrame>
        <p:nvGraphicFramePr>
          <p:cNvPr id="13" name="Object 12"/>
          <p:cNvGraphicFramePr>
            <a:graphicFrameLocks noChangeAspect="1"/>
          </p:cNvGraphicFramePr>
          <p:nvPr>
            <p:extLst>
              <p:ext uri="{D42A27DB-BD31-4B8C-83A1-F6EECF244321}">
                <p14:modId xmlns:p14="http://schemas.microsoft.com/office/powerpoint/2010/main" val="61927575"/>
              </p:ext>
            </p:extLst>
          </p:nvPr>
        </p:nvGraphicFramePr>
        <p:xfrm>
          <a:off x="476250" y="4572000"/>
          <a:ext cx="1079500" cy="838200"/>
        </p:xfrm>
        <a:graphic>
          <a:graphicData uri="http://schemas.openxmlformats.org/presentationml/2006/ole">
            <mc:AlternateContent xmlns:mc="http://schemas.openxmlformats.org/markup-compatibility/2006">
              <mc:Choice xmlns:v="urn:schemas-microsoft-com:vml" Requires="v">
                <p:oleObj spid="_x0000_s335213" name="Equation" r:id="rId11" imgW="1079500" imgH="838200" progId="Equation.3">
                  <p:embed/>
                </p:oleObj>
              </mc:Choice>
              <mc:Fallback>
                <p:oleObj name="Equation" r:id="rId11" imgW="1079500" imgH="838200" progId="Equation.3">
                  <p:embed/>
                  <p:pic>
                    <p:nvPicPr>
                      <p:cNvPr id="0" name=""/>
                      <p:cNvPicPr>
                        <a:picLocks noChangeAspect="1" noChangeArrowheads="1"/>
                      </p:cNvPicPr>
                      <p:nvPr/>
                    </p:nvPicPr>
                    <p:blipFill>
                      <a:blip r:embed="rId12"/>
                      <a:srcRect/>
                      <a:stretch>
                        <a:fillRect/>
                      </a:stretch>
                    </p:blipFill>
                    <p:spPr bwMode="auto">
                      <a:xfrm>
                        <a:off x="476250" y="4572000"/>
                        <a:ext cx="10795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952321657"/>
              </p:ext>
            </p:extLst>
          </p:nvPr>
        </p:nvGraphicFramePr>
        <p:xfrm>
          <a:off x="1714500" y="4618265"/>
          <a:ext cx="431800" cy="698500"/>
        </p:xfrm>
        <a:graphic>
          <a:graphicData uri="http://schemas.openxmlformats.org/presentationml/2006/ole">
            <mc:AlternateContent xmlns:mc="http://schemas.openxmlformats.org/markup-compatibility/2006">
              <mc:Choice xmlns:v="urn:schemas-microsoft-com:vml" Requires="v">
                <p:oleObj spid="_x0000_s335214" name="Equation" r:id="rId13" imgW="431800" imgH="698500" progId="Equation.3">
                  <p:embed/>
                </p:oleObj>
              </mc:Choice>
              <mc:Fallback>
                <p:oleObj name="Equation" r:id="rId13" imgW="431800" imgH="698500" progId="Equation.3">
                  <p:embed/>
                  <p:pic>
                    <p:nvPicPr>
                      <p:cNvPr id="0" name=""/>
                      <p:cNvPicPr/>
                      <p:nvPr/>
                    </p:nvPicPr>
                    <p:blipFill>
                      <a:blip r:embed="rId14"/>
                      <a:stretch>
                        <a:fillRect/>
                      </a:stretch>
                    </p:blipFill>
                    <p:spPr>
                      <a:xfrm>
                        <a:off x="1714500" y="4618265"/>
                        <a:ext cx="431800" cy="698500"/>
                      </a:xfrm>
                      <a:prstGeom prst="rect">
                        <a:avLst/>
                      </a:prstGeom>
                    </p:spPr>
                  </p:pic>
                </p:oleObj>
              </mc:Fallback>
            </mc:AlternateContent>
          </a:graphicData>
        </a:graphic>
      </p:graphicFrame>
      <p:sp>
        <p:nvSpPr>
          <p:cNvPr id="14" name="TextBox 13"/>
          <p:cNvSpPr txBox="1"/>
          <p:nvPr/>
        </p:nvSpPr>
        <p:spPr>
          <a:xfrm>
            <a:off x="471714" y="5609771"/>
            <a:ext cx="3030697" cy="830997"/>
          </a:xfrm>
          <a:prstGeom prst="rect">
            <a:avLst/>
          </a:prstGeom>
          <a:noFill/>
        </p:spPr>
        <p:txBody>
          <a:bodyPr wrap="none" rtlCol="0">
            <a:spAutoFit/>
          </a:bodyPr>
          <a:lstStyle/>
          <a:p>
            <a:r>
              <a:rPr lang="en-US" b="1" dirty="0">
                <a:solidFill>
                  <a:srgbClr val="FF0000"/>
                </a:solidFill>
                <a:latin typeface="Times New Roman"/>
                <a:ea typeface="+mn-ea"/>
                <a:cs typeface="Times New Roman"/>
              </a:rPr>
              <a:t>B</a:t>
            </a:r>
            <a:r>
              <a:rPr lang="en-US" dirty="0">
                <a:solidFill>
                  <a:srgbClr val="FF0000"/>
                </a:solidFill>
                <a:latin typeface="Times New Roman"/>
                <a:ea typeface="+mn-ea"/>
                <a:cs typeface="Times New Roman"/>
              </a:rPr>
              <a:t> is easier to rotate.</a:t>
            </a:r>
          </a:p>
          <a:p>
            <a:r>
              <a:rPr lang="en-US" dirty="0">
                <a:solidFill>
                  <a:srgbClr val="FF0000"/>
                </a:solidFill>
                <a:latin typeface="Times New Roman"/>
                <a:ea typeface="+mn-ea"/>
                <a:cs typeface="Times New Roman"/>
              </a:rPr>
              <a:t>Less rotational inertial.</a:t>
            </a:r>
          </a:p>
        </p:txBody>
      </p:sp>
    </p:spTree>
    <p:extLst>
      <p:ext uri="{BB962C8B-B14F-4D97-AF65-F5344CB8AC3E}">
        <p14:creationId xmlns:p14="http://schemas.microsoft.com/office/powerpoint/2010/main" val="38270831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11_27_Figure.jpg"/>
          <p:cNvPicPr>
            <a:picLocks noChangeAspect="1"/>
          </p:cNvPicPr>
          <p:nvPr/>
        </p:nvPicPr>
        <p:blipFill rotWithShape="1">
          <a:blip r:embed="rId2">
            <a:extLst>
              <a:ext uri="{28A0092B-C50C-407E-A947-70E740481C1C}">
                <a14:useLocalDpi xmlns:a14="http://schemas.microsoft.com/office/drawing/2010/main" val="0"/>
              </a:ext>
            </a:extLst>
          </a:blip>
          <a:srcRect b="5078"/>
          <a:stretch/>
        </p:blipFill>
        <p:spPr>
          <a:xfrm>
            <a:off x="1015192" y="3653692"/>
            <a:ext cx="7113616" cy="2885672"/>
          </a:xfrm>
          <a:prstGeom prst="rect">
            <a:avLst/>
          </a:prstGeom>
        </p:spPr>
      </p:pic>
      <p:sp>
        <p:nvSpPr>
          <p:cNvPr id="6" name="Content Placeholder 5"/>
          <p:cNvSpPr>
            <a:spLocks noGrp="1"/>
          </p:cNvSpPr>
          <p:nvPr>
            <p:ph idx="1"/>
          </p:nvPr>
        </p:nvSpPr>
        <p:spPr>
          <a:xfrm>
            <a:off x="0" y="1170432"/>
            <a:ext cx="9209314" cy="5422392"/>
          </a:xfrm>
        </p:spPr>
        <p:txBody>
          <a:bodyPr/>
          <a:lstStyle/>
          <a:p>
            <a:r>
              <a:rPr lang="en-US" sz="2400" dirty="0"/>
              <a:t>Consider the two collisions shown in the figure: In both cases the rods and pucks are identical and the puck has the same initial velocity.</a:t>
            </a:r>
          </a:p>
          <a:p>
            <a:pPr lvl="1"/>
            <a:r>
              <a:rPr lang="en-US" sz="2400" dirty="0"/>
              <a:t>For the puck, using </a:t>
            </a:r>
            <a:r>
              <a:rPr lang="en-US" sz="2400" i="1" dirty="0"/>
              <a:t>I</a:t>
            </a:r>
            <a:r>
              <a:rPr lang="en-US" sz="2400" dirty="0"/>
              <a:t> = </a:t>
            </a:r>
            <a:r>
              <a:rPr lang="en-US" sz="2400" i="1" dirty="0"/>
              <a:t>mr</a:t>
            </a:r>
            <a:r>
              <a:rPr lang="en-US" sz="2400" baseline="30000" dirty="0"/>
              <a:t>2</a:t>
            </a:r>
            <a:r>
              <a:rPr lang="en-US" sz="2400" dirty="0"/>
              <a:t> and </a:t>
            </a:r>
            <a:r>
              <a:rPr lang="en-US" sz="2400" i="1" dirty="0" smtClean="0">
                <a:sym typeface="Symbol"/>
              </a:rPr>
              <a:t></a:t>
            </a:r>
            <a:r>
              <a:rPr lang="en-US" sz="2400" dirty="0" smtClean="0"/>
              <a:t> </a:t>
            </a:r>
            <a:r>
              <a:rPr lang="en-US" sz="2400" dirty="0"/>
              <a:t>= </a:t>
            </a:r>
            <a:r>
              <a:rPr lang="en-US" sz="2400" i="1" dirty="0" smtClean="0">
                <a:sym typeface="Symbol"/>
              </a:rPr>
              <a:t></a:t>
            </a:r>
            <a:r>
              <a:rPr lang="en-US" sz="2400" dirty="0" smtClean="0"/>
              <a:t>/</a:t>
            </a:r>
            <a:r>
              <a:rPr lang="en-US" sz="2400" i="1" dirty="0"/>
              <a:t>r</a:t>
            </a:r>
            <a:r>
              <a:rPr lang="en-US" sz="2400" dirty="0"/>
              <a:t>, we get </a:t>
            </a:r>
            <a:r>
              <a:rPr lang="en-US" sz="2400" i="1" dirty="0" smtClean="0"/>
              <a:t>I</a:t>
            </a:r>
            <a:r>
              <a:rPr lang="en-US" sz="2400" i="1" dirty="0" smtClean="0">
                <a:sym typeface="Symbol"/>
              </a:rPr>
              <a:t></a:t>
            </a:r>
            <a:r>
              <a:rPr lang="en-US" sz="2400" dirty="0" smtClean="0"/>
              <a:t> </a:t>
            </a:r>
            <a:r>
              <a:rPr lang="en-US" sz="2400" dirty="0"/>
              <a:t>= </a:t>
            </a:r>
            <a:r>
              <a:rPr lang="en-US" sz="2400" i="1" dirty="0" smtClean="0"/>
              <a:t>rm</a:t>
            </a:r>
            <a:r>
              <a:rPr lang="en-US" sz="2400" i="1" dirty="0" smtClean="0">
                <a:sym typeface="Symbol"/>
              </a:rPr>
              <a:t></a:t>
            </a:r>
            <a:r>
              <a:rPr lang="en-US" sz="2400" dirty="0" smtClean="0"/>
              <a:t>.</a:t>
            </a:r>
            <a:endParaRPr lang="en-US" sz="2400" dirty="0"/>
          </a:p>
          <a:p>
            <a:pPr lvl="1"/>
            <a:r>
              <a:rPr lang="en-US" sz="2400" dirty="0"/>
              <a:t>T</a:t>
            </a:r>
            <a:r>
              <a:rPr lang="en-US" sz="2400" dirty="0" smtClean="0"/>
              <a:t>he </a:t>
            </a:r>
            <a:r>
              <a:rPr lang="en-US" sz="2400" dirty="0"/>
              <a:t>larger the value of </a:t>
            </a:r>
            <a:r>
              <a:rPr lang="en-US" sz="2400" i="1" dirty="0" smtClean="0"/>
              <a:t>I</a:t>
            </a:r>
            <a:r>
              <a:rPr lang="en-US" sz="2400" i="1" dirty="0" smtClean="0">
                <a:sym typeface="Symbol"/>
              </a:rPr>
              <a:t></a:t>
            </a:r>
            <a:r>
              <a:rPr lang="en-US" sz="2400" dirty="0" smtClean="0"/>
              <a:t> </a:t>
            </a:r>
            <a:r>
              <a:rPr lang="en-US" sz="2400" dirty="0"/>
              <a:t>(as in </a:t>
            </a:r>
            <a:r>
              <a:rPr lang="en-US" sz="2400" dirty="0" smtClean="0"/>
              <a:t>case </a:t>
            </a:r>
            <a:r>
              <a:rPr lang="en-US" sz="2400" i="1" dirty="0" smtClean="0"/>
              <a:t>a</a:t>
            </a:r>
            <a:r>
              <a:rPr lang="en-US" sz="2400" dirty="0"/>
              <a:t>), the more easily </a:t>
            </a:r>
            <a:r>
              <a:rPr lang="en-US" sz="2400" dirty="0" smtClean="0"/>
              <a:t>the object </a:t>
            </a:r>
            <a:r>
              <a:rPr lang="en-US" sz="2400" dirty="0"/>
              <a:t>can set another object in rotation. </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11.5: Angular </a:t>
            </a:r>
            <a:r>
              <a:rPr lang="en-US" dirty="0" smtClean="0"/>
              <a:t>momentum</a:t>
            </a:r>
            <a:endParaRPr lang="en-US" dirty="0"/>
          </a:p>
        </p:txBody>
      </p:sp>
    </p:spTree>
    <p:extLst>
      <p:ext uri="{BB962C8B-B14F-4D97-AF65-F5344CB8AC3E}">
        <p14:creationId xmlns:p14="http://schemas.microsoft.com/office/powerpoint/2010/main" val="25632594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Chapter 11: Motion in a </a:t>
            </a:r>
            <a:r>
              <a:rPr lang="en-US" dirty="0" smtClean="0"/>
              <a:t>Circle</a:t>
            </a:r>
            <a:endParaRPr lang="en-US" dirty="0"/>
          </a:p>
        </p:txBody>
      </p:sp>
      <p:pic>
        <p:nvPicPr>
          <p:cNvPr id="6" name="Picture 5"/>
          <p:cNvPicPr>
            <a:picLocks noChangeAspect="1"/>
          </p:cNvPicPr>
          <p:nvPr/>
        </p:nvPicPr>
        <p:blipFill>
          <a:blip r:embed="rId2"/>
          <a:stretch>
            <a:fillRect/>
          </a:stretch>
        </p:blipFill>
        <p:spPr>
          <a:xfrm>
            <a:off x="0" y="762000"/>
            <a:ext cx="9144000" cy="6096000"/>
          </a:xfrm>
          <a:prstGeom prst="rect">
            <a:avLst/>
          </a:prstGeom>
        </p:spPr>
      </p:pic>
    </p:spTree>
    <p:extLst>
      <p:ext uri="{BB962C8B-B14F-4D97-AF65-F5344CB8AC3E}">
        <p14:creationId xmlns:p14="http://schemas.microsoft.com/office/powerpoint/2010/main" val="333830380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lvl="1"/>
            <a:r>
              <a:rPr lang="en-US" sz="2400" dirty="0" smtClean="0"/>
              <a:t>The quantity </a:t>
            </a:r>
            <a:r>
              <a:rPr lang="en-US" sz="2400" i="1" dirty="0" smtClean="0"/>
              <a:t>L</a:t>
            </a:r>
            <a:r>
              <a:rPr lang="en-US" sz="2400" i="1" baseline="-25000" dirty="0" smtClean="0">
                <a:sym typeface="Symbol"/>
              </a:rPr>
              <a:t></a:t>
            </a:r>
            <a:r>
              <a:rPr lang="en-US" sz="2400" dirty="0" smtClean="0"/>
              <a:t> </a:t>
            </a:r>
            <a:r>
              <a:rPr lang="en-US" sz="2400" dirty="0" smtClean="0">
                <a:sym typeface="Symbol"/>
              </a:rPr>
              <a:t></a:t>
            </a:r>
            <a:r>
              <a:rPr lang="en-US" sz="2400" dirty="0" smtClean="0"/>
              <a:t> </a:t>
            </a:r>
            <a:r>
              <a:rPr lang="en-US" sz="2400" i="1" dirty="0" smtClean="0"/>
              <a:t>I</a:t>
            </a:r>
            <a:r>
              <a:rPr lang="en-US" sz="2400" i="1" dirty="0" smtClean="0">
                <a:sym typeface="Symbol"/>
              </a:rPr>
              <a:t></a:t>
            </a:r>
            <a:r>
              <a:rPr lang="en-US" sz="2400" i="1" baseline="-25000" dirty="0" smtClean="0">
                <a:sym typeface="Symbol"/>
              </a:rPr>
              <a:t></a:t>
            </a:r>
            <a:r>
              <a:rPr lang="en-US" sz="2400" dirty="0" smtClean="0"/>
              <a:t> is called the </a:t>
            </a:r>
            <a:r>
              <a:rPr lang="en-US" sz="2400" b="1" dirty="0" smtClean="0"/>
              <a:t>angular momentum</a:t>
            </a:r>
            <a:r>
              <a:rPr lang="en-US" sz="2400" dirty="0" smtClean="0"/>
              <a:t>, </a:t>
            </a:r>
          </a:p>
          <a:p>
            <a:pPr lvl="1"/>
            <a:endParaRPr lang="en-US" sz="2400" dirty="0"/>
          </a:p>
          <a:p>
            <a:pPr lvl="1"/>
            <a:endParaRPr lang="en-US" sz="2400" dirty="0" smtClean="0"/>
          </a:p>
          <a:p>
            <a:pPr marL="457200" lvl="1" indent="0">
              <a:buNone/>
            </a:pPr>
            <a:endParaRPr lang="en-US" sz="2400" dirty="0" smtClean="0"/>
          </a:p>
          <a:p>
            <a:pPr lvl="1"/>
            <a:r>
              <a:rPr lang="en-US" sz="2400" dirty="0" smtClean="0"/>
              <a:t>The SI units of </a:t>
            </a:r>
            <a:r>
              <a:rPr lang="en-US" sz="2400" i="1" dirty="0" smtClean="0"/>
              <a:t>L</a:t>
            </a:r>
            <a:r>
              <a:rPr lang="en-US" sz="2400" dirty="0" smtClean="0"/>
              <a:t> are: kg </a:t>
            </a:r>
            <a:r>
              <a:rPr lang="en-US" sz="2400" dirty="0" smtClean="0">
                <a:sym typeface="Symbol"/>
              </a:rPr>
              <a:t> </a:t>
            </a:r>
            <a:r>
              <a:rPr lang="en-US" sz="2400" dirty="0" smtClean="0"/>
              <a:t>m</a:t>
            </a:r>
            <a:r>
              <a:rPr lang="en-US" sz="2400" baseline="30000" dirty="0" smtClean="0"/>
              <a:t>2</a:t>
            </a:r>
            <a:r>
              <a:rPr lang="en-US" sz="2400" dirty="0" smtClean="0"/>
              <a:t>/s.</a:t>
            </a:r>
            <a:endParaRPr lang="en-US" sz="2400"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11.5: Angular </a:t>
            </a:r>
            <a:r>
              <a:rPr lang="en-US" dirty="0" smtClean="0"/>
              <a:t>momentum</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4275081319"/>
              </p:ext>
            </p:extLst>
          </p:nvPr>
        </p:nvGraphicFramePr>
        <p:xfrm>
          <a:off x="2736850" y="1816683"/>
          <a:ext cx="3670300" cy="901700"/>
        </p:xfrm>
        <a:graphic>
          <a:graphicData uri="http://schemas.openxmlformats.org/presentationml/2006/ole">
            <mc:AlternateContent xmlns:mc="http://schemas.openxmlformats.org/markup-compatibility/2006">
              <mc:Choice xmlns:v="urn:schemas-microsoft-com:vml" Requires="v">
                <p:oleObj spid="_x0000_s212127" name="Equation" r:id="rId3" imgW="3670300" imgH="901700" progId="Equation.3">
                  <p:embed/>
                </p:oleObj>
              </mc:Choice>
              <mc:Fallback>
                <p:oleObj name="Equation" r:id="rId3" imgW="3670300" imgH="901700" progId="Equation.3">
                  <p:embed/>
                  <p:pic>
                    <p:nvPicPr>
                      <p:cNvPr id="0" name=""/>
                      <p:cNvPicPr/>
                      <p:nvPr/>
                    </p:nvPicPr>
                    <p:blipFill>
                      <a:blip r:embed="rId4"/>
                      <a:stretch>
                        <a:fillRect/>
                      </a:stretch>
                    </p:blipFill>
                    <p:spPr>
                      <a:xfrm>
                        <a:off x="2736850" y="1816683"/>
                        <a:ext cx="3670300" cy="901700"/>
                      </a:xfrm>
                      <a:prstGeom prst="rect">
                        <a:avLst/>
                      </a:prstGeom>
                    </p:spPr>
                  </p:pic>
                </p:oleObj>
              </mc:Fallback>
            </mc:AlternateContent>
          </a:graphicData>
        </a:graphic>
      </p:graphicFrame>
      <p:pic>
        <p:nvPicPr>
          <p:cNvPr id="9" name="Picture 8" descr="11_27_Figure.jpg"/>
          <p:cNvPicPr>
            <a:picLocks noChangeAspect="1"/>
          </p:cNvPicPr>
          <p:nvPr/>
        </p:nvPicPr>
        <p:blipFill rotWithShape="1">
          <a:blip r:embed="rId5">
            <a:extLst>
              <a:ext uri="{28A0092B-C50C-407E-A947-70E740481C1C}">
                <a14:useLocalDpi xmlns:a14="http://schemas.microsoft.com/office/drawing/2010/main" val="0"/>
              </a:ext>
            </a:extLst>
          </a:blip>
          <a:srcRect b="5078"/>
          <a:stretch/>
        </p:blipFill>
        <p:spPr>
          <a:xfrm>
            <a:off x="816859" y="3477932"/>
            <a:ext cx="7510283" cy="3046582"/>
          </a:xfrm>
          <a:prstGeom prst="rect">
            <a:avLst/>
          </a:prstGeom>
        </p:spPr>
      </p:pic>
    </p:spTree>
    <p:extLst>
      <p:ext uri="{BB962C8B-B14F-4D97-AF65-F5344CB8AC3E}">
        <p14:creationId xmlns:p14="http://schemas.microsoft.com/office/powerpoint/2010/main" val="30992011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4" name="Text Placeholder 3"/>
          <p:cNvSpPr>
            <a:spLocks noGrp="1"/>
          </p:cNvSpPr>
          <p:nvPr>
            <p:ph type="body" sz="quarter" idx="11"/>
          </p:nvPr>
        </p:nvSpPr>
        <p:spPr/>
        <p:txBody>
          <a:bodyPr/>
          <a:lstStyle/>
          <a:p>
            <a:r>
              <a:rPr lang="en-US" dirty="0"/>
              <a:t>Section 11.5: Angular </a:t>
            </a:r>
            <a:r>
              <a:rPr lang="en-US" dirty="0" smtClean="0"/>
              <a:t>momentum</a:t>
            </a:r>
            <a:endParaRPr lang="en-US" dirty="0"/>
          </a:p>
        </p:txBody>
      </p:sp>
      <p:sp>
        <p:nvSpPr>
          <p:cNvPr id="5" name="Content Placeholder 4"/>
          <p:cNvSpPr>
            <a:spLocks noGrp="1"/>
          </p:cNvSpPr>
          <p:nvPr>
            <p:ph idx="1"/>
          </p:nvPr>
        </p:nvSpPr>
        <p:spPr>
          <a:xfrm>
            <a:off x="-333829" y="1170432"/>
            <a:ext cx="4702629" cy="5422392"/>
          </a:xfrm>
        </p:spPr>
        <p:txBody>
          <a:bodyPr/>
          <a:lstStyle/>
          <a:p>
            <a:r>
              <a:rPr lang="en-US" sz="2400" dirty="0"/>
              <a:t>As illustrated in the figure, the object does not have to rotate or revolve to have a nonzero </a:t>
            </a:r>
            <a:r>
              <a:rPr lang="en-US" sz="2400" i="1" dirty="0"/>
              <a:t>L</a:t>
            </a:r>
            <a:r>
              <a:rPr lang="en-US" sz="2400" dirty="0" smtClean="0"/>
              <a:t>.</a:t>
            </a:r>
            <a:br>
              <a:rPr lang="en-US" sz="2400" dirty="0" smtClean="0"/>
            </a:br>
            <a:endParaRPr lang="en-US" sz="2400" dirty="0"/>
          </a:p>
          <a:p>
            <a:pPr lvl="1"/>
            <a:r>
              <a:rPr lang="en-US" sz="2400" i="1" dirty="0" smtClean="0"/>
              <a:t>r</a:t>
            </a:r>
            <a:r>
              <a:rPr lang="en-US" sz="2400" baseline="-25000" dirty="0" smtClean="0">
                <a:sym typeface="Symbol"/>
              </a:rPr>
              <a:t></a:t>
            </a:r>
            <a:r>
              <a:rPr lang="en-US" sz="2400" dirty="0" smtClean="0"/>
              <a:t> </a:t>
            </a:r>
            <a:r>
              <a:rPr lang="en-US" sz="2400" dirty="0"/>
              <a:t>is called the </a:t>
            </a:r>
            <a:r>
              <a:rPr lang="en-US" sz="2400" b="1" dirty="0"/>
              <a:t>lever arm</a:t>
            </a:r>
            <a:r>
              <a:rPr lang="en-US" sz="2400" dirty="0" smtClean="0"/>
              <a:t>.</a:t>
            </a:r>
            <a:br>
              <a:rPr lang="en-US" sz="2400" dirty="0" smtClean="0"/>
            </a:br>
            <a:endParaRPr lang="en-US" sz="2400" dirty="0" smtClean="0"/>
          </a:p>
          <a:p>
            <a:pPr lvl="1"/>
            <a:r>
              <a:rPr lang="en-US" sz="2400" dirty="0" smtClean="0"/>
              <a:t>Then, the angular momentum of a particle that moves in a straight line is</a:t>
            </a:r>
          </a:p>
          <a:p>
            <a:pPr marL="800100" lvl="2" indent="0" algn="ctr">
              <a:buNone/>
            </a:pPr>
            <a:r>
              <a:rPr lang="en-US" i="1" dirty="0" smtClean="0"/>
              <a:t>L</a:t>
            </a:r>
            <a:r>
              <a:rPr lang="en-US" dirty="0" smtClean="0"/>
              <a:t> = </a:t>
            </a:r>
            <a:r>
              <a:rPr lang="en-US" i="1" dirty="0" smtClean="0"/>
              <a:t>r</a:t>
            </a:r>
            <a:r>
              <a:rPr lang="en-US" baseline="-25000" dirty="0">
                <a:sym typeface="Symbol"/>
              </a:rPr>
              <a:t></a:t>
            </a:r>
            <a:r>
              <a:rPr lang="en-US" dirty="0" smtClean="0"/>
              <a:t> </a:t>
            </a:r>
            <a:r>
              <a:rPr lang="en-US" i="1" dirty="0" smtClean="0"/>
              <a:t>m</a:t>
            </a:r>
            <a:r>
              <a:rPr lang="en-US" i="1" dirty="0" smtClean="0">
                <a:sym typeface="Symbol"/>
              </a:rPr>
              <a:t></a:t>
            </a:r>
            <a:r>
              <a:rPr lang="en-US" dirty="0" smtClean="0"/>
              <a:t>  (particle)</a:t>
            </a:r>
          </a:p>
        </p:txBody>
      </p:sp>
      <p:pic>
        <p:nvPicPr>
          <p:cNvPr id="7" name="Picture 6" descr="11_28_Figure.jpg"/>
          <p:cNvPicPr>
            <a:picLocks noChangeAspect="1"/>
          </p:cNvPicPr>
          <p:nvPr/>
        </p:nvPicPr>
        <p:blipFill rotWithShape="1">
          <a:blip r:embed="rId2">
            <a:extLst>
              <a:ext uri="{28A0092B-C50C-407E-A947-70E740481C1C}">
                <a14:useLocalDpi xmlns:a14="http://schemas.microsoft.com/office/drawing/2010/main" val="0"/>
              </a:ext>
            </a:extLst>
          </a:blip>
          <a:srcRect b="2676"/>
          <a:stretch/>
        </p:blipFill>
        <p:spPr>
          <a:xfrm>
            <a:off x="4957333" y="1551215"/>
            <a:ext cx="3855765" cy="4572000"/>
          </a:xfrm>
          <a:prstGeom prst="rect">
            <a:avLst/>
          </a:prstGeom>
        </p:spPr>
      </p:pic>
    </p:spTree>
    <p:extLst>
      <p:ext uri="{BB962C8B-B14F-4D97-AF65-F5344CB8AC3E}">
        <p14:creationId xmlns:p14="http://schemas.microsoft.com/office/powerpoint/2010/main" val="112605776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a:t>Section 11.5: Angular </a:t>
            </a:r>
            <a:r>
              <a:rPr lang="en-US" dirty="0" smtClean="0"/>
              <a:t>momentum</a:t>
            </a:r>
            <a:endParaRPr lang="en-US" dirty="0"/>
          </a:p>
        </p:txBody>
      </p:sp>
      <p:sp>
        <p:nvSpPr>
          <p:cNvPr id="6" name="Title 5"/>
          <p:cNvSpPr>
            <a:spLocks noGrp="1"/>
          </p:cNvSpPr>
          <p:nvPr>
            <p:ph type="title"/>
          </p:nvPr>
        </p:nvSpPr>
        <p:spPr/>
        <p:txBody>
          <a:bodyPr/>
          <a:lstStyle/>
          <a:p>
            <a:r>
              <a:rPr lang="en-US" dirty="0"/>
              <a:t>Exercise 11.5 Angular momenta</a:t>
            </a:r>
          </a:p>
        </p:txBody>
      </p:sp>
      <p:sp>
        <p:nvSpPr>
          <p:cNvPr id="7" name="Content Placeholder 6"/>
          <p:cNvSpPr>
            <a:spLocks noGrp="1"/>
          </p:cNvSpPr>
          <p:nvPr>
            <p:ph idx="1"/>
          </p:nvPr>
        </p:nvSpPr>
        <p:spPr>
          <a:xfrm>
            <a:off x="365124" y="1874520"/>
            <a:ext cx="4424589" cy="4718304"/>
          </a:xfrm>
        </p:spPr>
        <p:txBody>
          <a:bodyPr/>
          <a:lstStyle/>
          <a:p>
            <a:pPr marL="0" indent="0">
              <a:buNone/>
            </a:pPr>
            <a:r>
              <a:rPr lang="en-US" sz="2400" dirty="0"/>
              <a:t>Determine the angular momenta of objects A and B </a:t>
            </a:r>
            <a:r>
              <a:rPr lang="en-US" sz="2400" dirty="0" smtClean="0"/>
              <a:t>in Figure </a:t>
            </a:r>
            <a:r>
              <a:rPr lang="en-US" sz="2400" dirty="0"/>
              <a:t>11.29 relative to (</a:t>
            </a:r>
            <a:r>
              <a:rPr lang="en-US" sz="2400" i="1" dirty="0"/>
              <a:t>a</a:t>
            </a:r>
            <a:r>
              <a:rPr lang="en-US" sz="2400" dirty="0"/>
              <a:t>) axis 1 and (</a:t>
            </a:r>
            <a:r>
              <a:rPr lang="en-US" sz="2400" i="1" dirty="0"/>
              <a:t>b</a:t>
            </a:r>
            <a:r>
              <a:rPr lang="en-US" sz="2400" dirty="0"/>
              <a:t>) axis 2. The inertia of the objects </a:t>
            </a:r>
            <a:r>
              <a:rPr lang="en-US" sz="2400" dirty="0" smtClean="0"/>
              <a:t>are</a:t>
            </a:r>
            <a:br>
              <a:rPr lang="en-US" sz="2400" dirty="0" smtClean="0"/>
            </a:br>
            <a:r>
              <a:rPr lang="en-US" sz="2400" i="1" dirty="0" smtClean="0"/>
              <a:t>m</a:t>
            </a:r>
            <a:r>
              <a:rPr lang="en-US" sz="2400" baseline="-25000" dirty="0" smtClean="0"/>
              <a:t>A</a:t>
            </a:r>
            <a:r>
              <a:rPr lang="en-US" sz="2400" dirty="0" smtClean="0"/>
              <a:t> = </a:t>
            </a:r>
            <a:r>
              <a:rPr lang="en-US" sz="2400" dirty="0"/>
              <a:t>2.0 kg </a:t>
            </a:r>
            <a:r>
              <a:rPr lang="en-US" sz="2400" dirty="0" smtClean="0"/>
              <a:t>and </a:t>
            </a:r>
            <a:r>
              <a:rPr lang="en-US" sz="2400" i="1" dirty="0" smtClean="0"/>
              <a:t>m</a:t>
            </a:r>
            <a:r>
              <a:rPr lang="en-US" sz="2400" baseline="-25000" dirty="0" smtClean="0"/>
              <a:t>B</a:t>
            </a:r>
            <a:r>
              <a:rPr lang="en-US" sz="2400" dirty="0" smtClean="0"/>
              <a:t> =0.50 </a:t>
            </a:r>
            <a:r>
              <a:rPr lang="en-US" sz="2400" dirty="0"/>
              <a:t>kg, and their speeds are </a:t>
            </a:r>
            <a:r>
              <a:rPr lang="en-US" sz="2400" i="1" dirty="0" smtClean="0">
                <a:sym typeface="Symbol"/>
              </a:rPr>
              <a:t></a:t>
            </a:r>
            <a:r>
              <a:rPr lang="en-US" sz="2400" baseline="-25000" dirty="0" smtClean="0"/>
              <a:t>A</a:t>
            </a:r>
            <a:r>
              <a:rPr lang="en-US" sz="2400" dirty="0" smtClean="0"/>
              <a:t> = </a:t>
            </a:r>
            <a:r>
              <a:rPr lang="en-US" sz="2400" dirty="0"/>
              <a:t>0.60 </a:t>
            </a:r>
            <a:r>
              <a:rPr lang="en-US" sz="2400" dirty="0" smtClean="0"/>
              <a:t>m/s </a:t>
            </a:r>
            <a:r>
              <a:rPr lang="en-US" sz="2400" dirty="0"/>
              <a:t>and </a:t>
            </a:r>
            <a:r>
              <a:rPr lang="en-US" sz="2400" i="1" dirty="0" smtClean="0">
                <a:sym typeface="Symbol"/>
              </a:rPr>
              <a:t></a:t>
            </a:r>
            <a:r>
              <a:rPr lang="en-US" sz="2400" baseline="-25000" dirty="0" smtClean="0"/>
              <a:t>B</a:t>
            </a:r>
            <a:r>
              <a:rPr lang="en-US" sz="2400" dirty="0" smtClean="0"/>
              <a:t> = 1.0 m/s</a:t>
            </a:r>
            <a:r>
              <a:rPr lang="en-US" sz="2400" dirty="0"/>
              <a:t>. The tall side of the rectangle </a:t>
            </a:r>
            <a:r>
              <a:rPr lang="en-US" sz="2400" dirty="0" smtClean="0"/>
              <a:t>is 2.0 </a:t>
            </a:r>
            <a:r>
              <a:rPr lang="en-US" sz="2400" dirty="0"/>
              <a:t>m long and object B travels along the diagonal, which makes an angle of </a:t>
            </a:r>
            <a:r>
              <a:rPr lang="en-US" sz="2400" dirty="0" smtClean="0"/>
              <a:t>30</a:t>
            </a:r>
            <a:r>
              <a:rPr lang="en-US" sz="2400" dirty="0" smtClean="0">
                <a:sym typeface="Symbol"/>
              </a:rPr>
              <a:t></a:t>
            </a:r>
            <a:r>
              <a:rPr lang="en-US" sz="2400" dirty="0" smtClean="0"/>
              <a:t> </a:t>
            </a:r>
            <a:r>
              <a:rPr lang="en-US" sz="2400" dirty="0"/>
              <a:t>with the long side of the rectangle.</a:t>
            </a:r>
          </a:p>
        </p:txBody>
      </p:sp>
      <p:pic>
        <p:nvPicPr>
          <p:cNvPr id="9" name="Picture 8" descr="11_29_Figure.jpg"/>
          <p:cNvPicPr>
            <a:picLocks noChangeAspect="1"/>
          </p:cNvPicPr>
          <p:nvPr/>
        </p:nvPicPr>
        <p:blipFill rotWithShape="1">
          <a:blip r:embed="rId2">
            <a:extLst>
              <a:ext uri="{28A0092B-C50C-407E-A947-70E740481C1C}">
                <a14:useLocalDpi xmlns:a14="http://schemas.microsoft.com/office/drawing/2010/main" val="0"/>
              </a:ext>
            </a:extLst>
          </a:blip>
          <a:srcRect b="2873"/>
          <a:stretch/>
        </p:blipFill>
        <p:spPr>
          <a:xfrm>
            <a:off x="5343000" y="1767840"/>
            <a:ext cx="2880047" cy="4846320"/>
          </a:xfrm>
          <a:prstGeom prst="rect">
            <a:avLst/>
          </a:prstGeom>
        </p:spPr>
      </p:pic>
    </p:spTree>
    <p:extLst>
      <p:ext uri="{BB962C8B-B14F-4D97-AF65-F5344CB8AC3E}">
        <p14:creationId xmlns:p14="http://schemas.microsoft.com/office/powerpoint/2010/main" val="174554310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Exercise 11.5 Angular momenta (cont.)</a:t>
            </a:r>
          </a:p>
        </p:txBody>
      </p:sp>
      <p:sp>
        <p:nvSpPr>
          <p:cNvPr id="8" name="Content Placeholder 7"/>
          <p:cNvSpPr>
            <a:spLocks noGrp="1"/>
          </p:cNvSpPr>
          <p:nvPr>
            <p:ph idx="1"/>
          </p:nvPr>
        </p:nvSpPr>
        <p:spPr>
          <a:xfrm>
            <a:off x="154668" y="2070463"/>
            <a:ext cx="5505904" cy="3996508"/>
          </a:xfrm>
        </p:spPr>
        <p:txBody>
          <a:bodyPr/>
          <a:lstStyle/>
          <a:p>
            <a:pPr marL="0" indent="0">
              <a:buNone/>
            </a:pPr>
            <a:r>
              <a:rPr lang="en-US" sz="2000" b="1" dirty="0" smtClean="0">
                <a:solidFill>
                  <a:srgbClr val="AF2A42"/>
                </a:solidFill>
              </a:rPr>
              <a:t>SOLUTION</a:t>
            </a:r>
            <a:r>
              <a:rPr lang="en-US" sz="2000" dirty="0" smtClean="0"/>
              <a:t> </a:t>
            </a:r>
            <a:r>
              <a:rPr lang="en-US" sz="2000" dirty="0"/>
              <a:t>(</a:t>
            </a:r>
            <a:r>
              <a:rPr lang="en-US" sz="2000" i="1" dirty="0"/>
              <a:t>a</a:t>
            </a:r>
            <a:r>
              <a:rPr lang="en-US" sz="2000" dirty="0"/>
              <a:t>) Object A: The lever arm distance relative to axis 1 is the long side of the rectangle: </a:t>
            </a:r>
            <a:r>
              <a:rPr lang="en-US" sz="2000" i="1" dirty="0" smtClean="0"/>
              <a:t>r</a:t>
            </a:r>
            <a:r>
              <a:rPr lang="en-US" sz="2000" baseline="-25000" dirty="0" smtClean="0">
                <a:sym typeface="Symbol"/>
              </a:rPr>
              <a:t></a:t>
            </a:r>
            <a:r>
              <a:rPr lang="en-US" sz="2000" dirty="0" smtClean="0">
                <a:sym typeface="Symbol"/>
              </a:rPr>
              <a:t> = </a:t>
            </a:r>
            <a:r>
              <a:rPr lang="en-US" sz="2000" dirty="0" smtClean="0"/>
              <a:t>2.0 </a:t>
            </a:r>
            <a:r>
              <a:rPr lang="en-US" sz="2000" dirty="0"/>
              <a:t>m. The angular momentum is </a:t>
            </a:r>
            <a:r>
              <a:rPr lang="en-US" sz="2000" dirty="0" smtClean="0"/>
              <a:t>therefore</a:t>
            </a:r>
          </a:p>
          <a:p>
            <a:pPr marL="0" indent="0">
              <a:buNone/>
            </a:pPr>
            <a:endParaRPr lang="en-US" sz="2000" dirty="0" smtClean="0"/>
          </a:p>
          <a:p>
            <a:pPr marL="0" indent="0" algn="ctr">
              <a:buNone/>
            </a:pPr>
            <a:r>
              <a:rPr lang="en-US" sz="2000" i="1" dirty="0" smtClean="0"/>
              <a:t>L</a:t>
            </a:r>
            <a:r>
              <a:rPr lang="en-US" sz="2000" baseline="-25000" dirty="0" smtClean="0"/>
              <a:t>A</a:t>
            </a:r>
            <a:r>
              <a:rPr lang="en-US" sz="2000" i="1" baseline="-25000" dirty="0">
                <a:sym typeface="Symbol"/>
              </a:rPr>
              <a:t></a:t>
            </a:r>
            <a:r>
              <a:rPr lang="en-US" sz="2000" dirty="0"/>
              <a:t> </a:t>
            </a:r>
            <a:r>
              <a:rPr lang="en-US" sz="2000" dirty="0" smtClean="0"/>
              <a:t>= +</a:t>
            </a:r>
            <a:r>
              <a:rPr lang="en-US" sz="2000" dirty="0"/>
              <a:t>(2.0 m)(2.0 kg)(0.60 </a:t>
            </a:r>
            <a:r>
              <a:rPr lang="en-US" sz="2000" dirty="0" smtClean="0"/>
              <a:t>m/s</a:t>
            </a:r>
            <a:r>
              <a:rPr lang="en-US" sz="2000" dirty="0"/>
              <a:t>) </a:t>
            </a:r>
            <a:r>
              <a:rPr lang="en-US" sz="2000" dirty="0" smtClean="0"/>
              <a:t>= +2.4 </a:t>
            </a:r>
            <a:r>
              <a:rPr lang="en-US" sz="2000" dirty="0"/>
              <a:t>kg </a:t>
            </a:r>
            <a:r>
              <a:rPr lang="en-US" sz="2000" dirty="0" smtClean="0">
                <a:sym typeface="Symbol"/>
              </a:rPr>
              <a:t></a:t>
            </a:r>
            <a:r>
              <a:rPr lang="en-US" sz="2000" dirty="0" smtClean="0"/>
              <a:t> m</a:t>
            </a:r>
            <a:r>
              <a:rPr lang="en-US" sz="2000" baseline="30000" dirty="0" smtClean="0"/>
              <a:t>2</a:t>
            </a:r>
            <a:r>
              <a:rPr lang="en-US" sz="2000" dirty="0" smtClean="0"/>
              <a:t>/s.</a:t>
            </a:r>
          </a:p>
          <a:p>
            <a:pPr marL="0" indent="0">
              <a:buNone/>
            </a:pPr>
            <a:endParaRPr lang="en-US" sz="2000" dirty="0" smtClean="0"/>
          </a:p>
          <a:p>
            <a:pPr marL="0" indent="0">
              <a:buNone/>
            </a:pPr>
            <a:r>
              <a:rPr lang="en-US" sz="2000" dirty="0" smtClean="0"/>
              <a:t>The </a:t>
            </a:r>
            <a:r>
              <a:rPr lang="en-US" sz="2000" dirty="0"/>
              <a:t>plus sign indicates that the rotational coordinate of A relative to axis 1 increases</a:t>
            </a:r>
            <a:r>
              <a:rPr lang="en-US" sz="2000" dirty="0" smtClean="0"/>
              <a:t>.</a:t>
            </a:r>
            <a:r>
              <a:rPr lang="en-US" sz="2000" dirty="0" smtClean="0">
                <a:solidFill>
                  <a:srgbClr val="004A8F"/>
                </a:solidFill>
              </a:rPr>
              <a:t>✔</a:t>
            </a:r>
          </a:p>
          <a:p>
            <a:pPr marL="0" indent="0">
              <a:buNone/>
            </a:pPr>
            <a:r>
              <a:rPr lang="en-US" sz="2000" dirty="0" smtClean="0"/>
              <a:t>Object </a:t>
            </a:r>
            <a:r>
              <a:rPr lang="en-US" sz="2000" dirty="0"/>
              <a:t>B: B’s line of motion is the diagonal of the rectangle and so goes through axis 1. Therefore </a:t>
            </a:r>
            <a:r>
              <a:rPr lang="en-US" sz="2000" i="1" dirty="0"/>
              <a:t>r</a:t>
            </a:r>
            <a:r>
              <a:rPr lang="en-US" sz="2000" baseline="-25000" dirty="0" smtClean="0">
                <a:sym typeface="Symbol"/>
              </a:rPr>
              <a:t></a:t>
            </a:r>
            <a:r>
              <a:rPr lang="en-US" sz="2000" dirty="0" smtClean="0"/>
              <a:t> = 0 and </a:t>
            </a:r>
            <a:r>
              <a:rPr lang="en-US" sz="2000" dirty="0"/>
              <a:t>thus </a:t>
            </a:r>
            <a:r>
              <a:rPr lang="en-US" sz="2000" i="1" dirty="0" smtClean="0"/>
              <a:t>L</a:t>
            </a:r>
            <a:r>
              <a:rPr lang="en-US" sz="2000" baseline="-25000" dirty="0" smtClean="0"/>
              <a:t>B</a:t>
            </a:r>
            <a:r>
              <a:rPr lang="en-US" sz="2000" i="1" baseline="-25000" dirty="0" smtClean="0">
                <a:sym typeface="Symbol"/>
              </a:rPr>
              <a:t></a:t>
            </a:r>
            <a:r>
              <a:rPr lang="en-US" sz="2000" dirty="0" smtClean="0"/>
              <a:t> = </a:t>
            </a:r>
            <a:r>
              <a:rPr lang="en-US" sz="2000" dirty="0"/>
              <a:t>0</a:t>
            </a:r>
            <a:r>
              <a:rPr lang="en-US" sz="2000" dirty="0" smtClean="0"/>
              <a:t>.</a:t>
            </a:r>
            <a:r>
              <a:rPr lang="en-US" sz="2000" dirty="0" smtClean="0">
                <a:solidFill>
                  <a:srgbClr val="004A8F"/>
                </a:solidFill>
              </a:rPr>
              <a:t>✔</a:t>
            </a:r>
            <a:endParaRPr lang="en-US" sz="2000"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a:t>Section 11.5: Angular </a:t>
            </a:r>
            <a:r>
              <a:rPr lang="en-US" dirty="0" smtClean="0"/>
              <a:t>momentum</a:t>
            </a:r>
            <a:endParaRPr lang="en-US" dirty="0"/>
          </a:p>
        </p:txBody>
      </p:sp>
      <p:pic>
        <p:nvPicPr>
          <p:cNvPr id="6" name="Picture 5" descr="11_29_Figure.jpg"/>
          <p:cNvPicPr>
            <a:picLocks noChangeAspect="1"/>
          </p:cNvPicPr>
          <p:nvPr/>
        </p:nvPicPr>
        <p:blipFill rotWithShape="1">
          <a:blip r:embed="rId2">
            <a:extLst>
              <a:ext uri="{28A0092B-C50C-407E-A947-70E740481C1C}">
                <a14:useLocalDpi xmlns:a14="http://schemas.microsoft.com/office/drawing/2010/main" val="0"/>
              </a:ext>
            </a:extLst>
          </a:blip>
          <a:srcRect b="2873"/>
          <a:stretch/>
        </p:blipFill>
        <p:spPr>
          <a:xfrm>
            <a:off x="6054200" y="1760583"/>
            <a:ext cx="2880047" cy="4846320"/>
          </a:xfrm>
          <a:prstGeom prst="rect">
            <a:avLst/>
          </a:prstGeom>
        </p:spPr>
      </p:pic>
      <p:cxnSp>
        <p:nvCxnSpPr>
          <p:cNvPr id="4" name="Straight Connector 3"/>
          <p:cNvCxnSpPr/>
          <p:nvPr/>
        </p:nvCxnSpPr>
        <p:spPr bwMode="auto">
          <a:xfrm flipV="1">
            <a:off x="6422571" y="2685143"/>
            <a:ext cx="1908629" cy="3345544"/>
          </a:xfrm>
          <a:prstGeom prst="line">
            <a:avLst/>
          </a:prstGeom>
          <a:solidFill>
            <a:schemeClr val="accent1"/>
          </a:solidFill>
          <a:ln w="9525" cap="flat" cmpd="sng" algn="ctr">
            <a:solidFill>
              <a:schemeClr val="tx1"/>
            </a:solidFill>
            <a:prstDash val="lg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1832217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Exercise 11.5 Angular momenta (cont.)</a:t>
            </a:r>
          </a:p>
        </p:txBody>
      </p:sp>
      <p:sp>
        <p:nvSpPr>
          <p:cNvPr id="8" name="Content Placeholder 7"/>
          <p:cNvSpPr>
            <a:spLocks noGrp="1"/>
          </p:cNvSpPr>
          <p:nvPr>
            <p:ph idx="1"/>
          </p:nvPr>
        </p:nvSpPr>
        <p:spPr>
          <a:xfrm>
            <a:off x="365125" y="1874520"/>
            <a:ext cx="5338989" cy="4718304"/>
          </a:xfrm>
        </p:spPr>
        <p:txBody>
          <a:bodyPr/>
          <a:lstStyle/>
          <a:p>
            <a:pPr marL="0" indent="0">
              <a:buNone/>
            </a:pPr>
            <a:r>
              <a:rPr lang="en-US" sz="2400" b="1" dirty="0" smtClean="0">
                <a:solidFill>
                  <a:srgbClr val="AF2A42"/>
                </a:solidFill>
              </a:rPr>
              <a:t>SOLUTION</a:t>
            </a:r>
            <a:r>
              <a:rPr lang="en-US" sz="2400" dirty="0" smtClean="0"/>
              <a:t> (</a:t>
            </a:r>
            <a:r>
              <a:rPr lang="en-US" sz="2400" i="1" dirty="0" smtClean="0"/>
              <a:t>b</a:t>
            </a:r>
            <a:r>
              <a:rPr lang="en-US" sz="2400" dirty="0"/>
              <a:t>) Object A: The lever arm distance relative to axis 2 is the long side of the rectangle:  </a:t>
            </a:r>
            <a:r>
              <a:rPr lang="en-US" sz="2400" i="1" dirty="0" smtClean="0"/>
              <a:t>r</a:t>
            </a:r>
            <a:r>
              <a:rPr lang="en-US" sz="2400" baseline="-25000" dirty="0" smtClean="0">
                <a:sym typeface="Symbol"/>
              </a:rPr>
              <a:t></a:t>
            </a:r>
            <a:r>
              <a:rPr lang="en-US" sz="2400" dirty="0" smtClean="0"/>
              <a:t>= 2.0 </a:t>
            </a:r>
            <a:r>
              <a:rPr lang="en-US" sz="2400" dirty="0"/>
              <a:t>m. The angular momentum is therefore </a:t>
            </a:r>
            <a:r>
              <a:rPr lang="en-US" sz="2400" dirty="0" smtClean="0"/>
              <a:t/>
            </a:r>
            <a:br>
              <a:rPr lang="en-US" sz="2400" dirty="0" smtClean="0"/>
            </a:br>
            <a:r>
              <a:rPr lang="en-US" sz="2400" i="1" dirty="0" smtClean="0"/>
              <a:t>L</a:t>
            </a:r>
            <a:r>
              <a:rPr lang="en-US" sz="2400" baseline="-25000" dirty="0" smtClean="0"/>
              <a:t>A</a:t>
            </a:r>
            <a:r>
              <a:rPr lang="en-US" sz="2400" i="1" baseline="-25000" dirty="0" smtClean="0">
                <a:sym typeface="Symbol"/>
              </a:rPr>
              <a:t></a:t>
            </a:r>
            <a:r>
              <a:rPr lang="en-US" sz="2400" dirty="0" smtClean="0"/>
              <a:t> = –(</a:t>
            </a:r>
            <a:r>
              <a:rPr lang="en-US" sz="2400" dirty="0"/>
              <a:t>2.0 m)(2.0 kg)(0.60 </a:t>
            </a:r>
            <a:r>
              <a:rPr lang="en-US" sz="2400" dirty="0" smtClean="0"/>
              <a:t>m/s</a:t>
            </a:r>
            <a:r>
              <a:rPr lang="en-US" sz="2400" dirty="0"/>
              <a:t>) </a:t>
            </a:r>
            <a:r>
              <a:rPr lang="en-US" sz="2400" dirty="0" smtClean="0"/>
              <a:t>=</a:t>
            </a:r>
          </a:p>
          <a:p>
            <a:pPr marL="0" indent="0">
              <a:buNone/>
            </a:pPr>
            <a:r>
              <a:rPr lang="en-US" sz="2400" dirty="0" smtClean="0"/>
              <a:t> –2.4 </a:t>
            </a:r>
            <a:r>
              <a:rPr lang="en-US" sz="2400" dirty="0"/>
              <a:t>kg </a:t>
            </a:r>
            <a:r>
              <a:rPr lang="en-US" sz="2400" dirty="0" smtClean="0">
                <a:sym typeface="Symbol"/>
              </a:rPr>
              <a:t></a:t>
            </a:r>
            <a:r>
              <a:rPr lang="en-US" sz="2400" dirty="0" smtClean="0"/>
              <a:t> m</a:t>
            </a:r>
            <a:r>
              <a:rPr lang="en-US" sz="2400" baseline="30000" dirty="0" smtClean="0"/>
              <a:t>2</a:t>
            </a:r>
            <a:r>
              <a:rPr lang="en-US" sz="2400" dirty="0" smtClean="0"/>
              <a:t>/s</a:t>
            </a:r>
            <a:r>
              <a:rPr lang="en-US" sz="2400" dirty="0"/>
              <a:t>. The minus sign indicates that the rotational coordinate of A relative to axis 2 decreases</a:t>
            </a:r>
            <a:r>
              <a:rPr lang="en-US" sz="2400" dirty="0" smtClean="0"/>
              <a:t>.</a:t>
            </a:r>
            <a:r>
              <a:rPr lang="en-US" sz="2400" dirty="0" smtClean="0">
                <a:solidFill>
                  <a:srgbClr val="004A8F"/>
                </a:solidFill>
              </a:rPr>
              <a:t>✔</a:t>
            </a:r>
            <a:endParaRPr lang="en-US" sz="2400" dirty="0" smtClean="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a:t>Section 11.5: Angular </a:t>
            </a:r>
            <a:r>
              <a:rPr lang="en-US" dirty="0" smtClean="0"/>
              <a:t>momentum</a:t>
            </a:r>
            <a:endParaRPr lang="en-US" dirty="0"/>
          </a:p>
        </p:txBody>
      </p:sp>
      <p:pic>
        <p:nvPicPr>
          <p:cNvPr id="6" name="Picture 5" descr="11_29_Figure.jpg"/>
          <p:cNvPicPr>
            <a:picLocks noChangeAspect="1"/>
          </p:cNvPicPr>
          <p:nvPr/>
        </p:nvPicPr>
        <p:blipFill rotWithShape="1">
          <a:blip r:embed="rId2">
            <a:extLst>
              <a:ext uri="{28A0092B-C50C-407E-A947-70E740481C1C}">
                <a14:useLocalDpi xmlns:a14="http://schemas.microsoft.com/office/drawing/2010/main" val="0"/>
              </a:ext>
            </a:extLst>
          </a:blip>
          <a:srcRect b="2873"/>
          <a:stretch/>
        </p:blipFill>
        <p:spPr>
          <a:xfrm>
            <a:off x="6054200" y="1760583"/>
            <a:ext cx="2880047" cy="4846320"/>
          </a:xfrm>
          <a:prstGeom prst="rect">
            <a:avLst/>
          </a:prstGeom>
        </p:spPr>
      </p:pic>
    </p:spTree>
    <p:extLst>
      <p:ext uri="{BB962C8B-B14F-4D97-AF65-F5344CB8AC3E}">
        <p14:creationId xmlns:p14="http://schemas.microsoft.com/office/powerpoint/2010/main" val="320881632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a:t>Section 11.5: Angular </a:t>
            </a:r>
            <a:r>
              <a:rPr lang="en-US" dirty="0" smtClean="0"/>
              <a:t>momentum</a:t>
            </a:r>
            <a:endParaRPr lang="en-US" dirty="0"/>
          </a:p>
        </p:txBody>
      </p:sp>
      <p:sp>
        <p:nvSpPr>
          <p:cNvPr id="7" name="Title 6"/>
          <p:cNvSpPr>
            <a:spLocks noGrp="1"/>
          </p:cNvSpPr>
          <p:nvPr>
            <p:ph type="title"/>
          </p:nvPr>
        </p:nvSpPr>
        <p:spPr/>
        <p:txBody>
          <a:bodyPr/>
          <a:lstStyle/>
          <a:p>
            <a:r>
              <a:rPr lang="en-US" dirty="0"/>
              <a:t>Exercise 11.5 Angular momenta (cont.)</a:t>
            </a:r>
          </a:p>
        </p:txBody>
      </p:sp>
      <p:sp>
        <p:nvSpPr>
          <p:cNvPr id="8" name="Content Placeholder 7"/>
          <p:cNvSpPr>
            <a:spLocks noGrp="1"/>
          </p:cNvSpPr>
          <p:nvPr>
            <p:ph idx="1"/>
          </p:nvPr>
        </p:nvSpPr>
        <p:spPr>
          <a:xfrm>
            <a:off x="365123" y="1874520"/>
            <a:ext cx="4570519" cy="4228737"/>
          </a:xfrm>
        </p:spPr>
        <p:txBody>
          <a:bodyPr/>
          <a:lstStyle/>
          <a:p>
            <a:pPr marL="0" indent="0">
              <a:buNone/>
            </a:pPr>
            <a:r>
              <a:rPr lang="en-US" sz="2000" b="1" dirty="0" smtClean="0">
                <a:solidFill>
                  <a:srgbClr val="AF2A42"/>
                </a:solidFill>
              </a:rPr>
              <a:t>SOLUTION</a:t>
            </a:r>
            <a:r>
              <a:rPr lang="en-US" sz="2000" dirty="0"/>
              <a:t> Object B: To determine </a:t>
            </a:r>
            <a:r>
              <a:rPr lang="en-US" sz="2000" i="1" dirty="0"/>
              <a:t>r</a:t>
            </a:r>
            <a:r>
              <a:rPr lang="en-US" sz="2000" baseline="-25000" dirty="0" smtClean="0">
                <a:sym typeface="Symbol"/>
              </a:rPr>
              <a:t></a:t>
            </a:r>
            <a:r>
              <a:rPr lang="en-US" sz="2000" dirty="0" smtClean="0"/>
              <a:t> </a:t>
            </a:r>
            <a:r>
              <a:rPr lang="en-US" sz="2000" dirty="0"/>
              <a:t>relative to axis 2, </a:t>
            </a:r>
            <a:r>
              <a:rPr lang="en-US" sz="2000" dirty="0" smtClean="0"/>
              <a:t>draw </a:t>
            </a:r>
            <a:r>
              <a:rPr lang="en-US" sz="2000" dirty="0"/>
              <a:t>a straight line perpendicular to B’s line of motion (Figure 11.30). Using trigonometry, </a:t>
            </a:r>
            <a:endParaRPr lang="en-US" sz="2000" dirty="0" smtClean="0"/>
          </a:p>
          <a:p>
            <a:pPr marL="0" indent="0">
              <a:buNone/>
            </a:pPr>
            <a:r>
              <a:rPr lang="en-US" sz="2000" dirty="0" smtClean="0"/>
              <a:t>sin 30</a:t>
            </a:r>
            <a:r>
              <a:rPr lang="en-US" sz="2000" dirty="0" smtClean="0">
                <a:sym typeface="Symbol"/>
              </a:rPr>
              <a:t></a:t>
            </a:r>
            <a:r>
              <a:rPr lang="en-US" sz="2000" dirty="0"/>
              <a:t> = </a:t>
            </a:r>
            <a:r>
              <a:rPr lang="en-US" sz="2000" i="1" dirty="0"/>
              <a:t>r</a:t>
            </a:r>
            <a:r>
              <a:rPr lang="en-US" sz="2000" baseline="-25000" dirty="0" smtClean="0">
                <a:sym typeface="Symbol"/>
              </a:rPr>
              <a:t></a:t>
            </a:r>
            <a:r>
              <a:rPr lang="en-US" sz="2000" dirty="0" smtClean="0"/>
              <a:t>/(</a:t>
            </a:r>
            <a:r>
              <a:rPr lang="en-US" sz="2000" dirty="0"/>
              <a:t>2.0 m), or </a:t>
            </a:r>
            <a:endParaRPr lang="en-US" sz="2000" dirty="0" smtClean="0"/>
          </a:p>
          <a:p>
            <a:pPr marL="0" indent="0">
              <a:buNone/>
            </a:pPr>
            <a:r>
              <a:rPr lang="en-US" sz="2000" i="1" dirty="0" smtClean="0"/>
              <a:t>r</a:t>
            </a:r>
            <a:r>
              <a:rPr lang="en-US" sz="2000" baseline="-25000" dirty="0" smtClean="0">
                <a:sym typeface="Symbol"/>
              </a:rPr>
              <a:t></a:t>
            </a:r>
            <a:r>
              <a:rPr lang="en-US" sz="2000" dirty="0" smtClean="0"/>
              <a:t>= (</a:t>
            </a:r>
            <a:r>
              <a:rPr lang="en-US" sz="2000" dirty="0"/>
              <a:t>0.5)(2.0 m) </a:t>
            </a:r>
            <a:r>
              <a:rPr lang="en-US" sz="2000" dirty="0" smtClean="0"/>
              <a:t>= </a:t>
            </a:r>
            <a:r>
              <a:rPr lang="en-US" sz="2000" dirty="0"/>
              <a:t>1.0 m, </a:t>
            </a:r>
            <a:endParaRPr lang="en-US" sz="2000" dirty="0" smtClean="0"/>
          </a:p>
          <a:p>
            <a:pPr marL="0" indent="0">
              <a:buNone/>
            </a:pPr>
            <a:r>
              <a:rPr lang="en-US" sz="2000" dirty="0" smtClean="0"/>
              <a:t>and </a:t>
            </a:r>
            <a:r>
              <a:rPr lang="en-US" sz="2000" dirty="0"/>
              <a:t>so </a:t>
            </a:r>
            <a:endParaRPr lang="en-US" sz="2000" dirty="0" smtClean="0"/>
          </a:p>
          <a:p>
            <a:pPr marL="0" indent="0">
              <a:buNone/>
            </a:pPr>
            <a:r>
              <a:rPr lang="en-US" sz="2000" i="1" dirty="0" smtClean="0"/>
              <a:t>L</a:t>
            </a:r>
            <a:r>
              <a:rPr lang="en-US" sz="2000" baseline="-25000" dirty="0" smtClean="0"/>
              <a:t>B</a:t>
            </a:r>
            <a:r>
              <a:rPr lang="en-US" sz="2000" i="1" baseline="-25000" dirty="0" smtClean="0">
                <a:sym typeface="Symbol"/>
              </a:rPr>
              <a:t></a:t>
            </a:r>
            <a:r>
              <a:rPr lang="en-US" sz="2000" dirty="0" smtClean="0"/>
              <a:t> = +</a:t>
            </a:r>
            <a:r>
              <a:rPr lang="en-US" sz="2000" dirty="0"/>
              <a:t>(1.0 m)(0.50 kg)(1.0 </a:t>
            </a:r>
            <a:r>
              <a:rPr lang="en-US" sz="2000" dirty="0" smtClean="0"/>
              <a:t>m/s</a:t>
            </a:r>
            <a:r>
              <a:rPr lang="en-US" sz="2000" dirty="0"/>
              <a:t>) </a:t>
            </a:r>
            <a:endParaRPr lang="en-US" sz="2000" dirty="0" smtClean="0"/>
          </a:p>
          <a:p>
            <a:pPr marL="0" indent="0">
              <a:buNone/>
            </a:pPr>
            <a:r>
              <a:rPr lang="en-US" sz="2000" dirty="0" smtClean="0"/>
              <a:t>= +</a:t>
            </a:r>
            <a:r>
              <a:rPr lang="en-US" sz="2000" dirty="0"/>
              <a:t>0.50 kg </a:t>
            </a:r>
            <a:r>
              <a:rPr lang="en-US" sz="2000" dirty="0" smtClean="0">
                <a:sym typeface="Symbol"/>
              </a:rPr>
              <a:t></a:t>
            </a:r>
            <a:r>
              <a:rPr lang="en-US" sz="2000" dirty="0" smtClean="0"/>
              <a:t> m</a:t>
            </a:r>
            <a:r>
              <a:rPr lang="en-US" sz="2000" baseline="30000" dirty="0" smtClean="0"/>
              <a:t>2</a:t>
            </a:r>
            <a:r>
              <a:rPr lang="en-US" sz="2000" dirty="0" smtClean="0"/>
              <a:t>/s</a:t>
            </a:r>
            <a:r>
              <a:rPr lang="en-US" sz="2000" dirty="0"/>
              <a:t>. </a:t>
            </a:r>
            <a:endParaRPr lang="en-US" sz="2000" dirty="0" smtClean="0"/>
          </a:p>
          <a:p>
            <a:pPr marL="0" indent="0">
              <a:buNone/>
            </a:pPr>
            <a:r>
              <a:rPr lang="en-US" sz="2000" dirty="0" smtClean="0"/>
              <a:t>The </a:t>
            </a:r>
            <a:r>
              <a:rPr lang="en-US" sz="2000" dirty="0"/>
              <a:t>plus sign indicates that the rotational coordinate of B relative to axis 2 increases</a:t>
            </a:r>
            <a:r>
              <a:rPr lang="en-US" sz="2000" dirty="0" smtClean="0"/>
              <a:t>.</a:t>
            </a:r>
            <a:r>
              <a:rPr lang="en-US" sz="2000" dirty="0" smtClean="0">
                <a:solidFill>
                  <a:srgbClr val="004A8F"/>
                </a:solidFill>
              </a:rPr>
              <a:t>✔</a:t>
            </a:r>
            <a:endParaRPr lang="en-US" sz="2000" dirty="0" smtClean="0"/>
          </a:p>
        </p:txBody>
      </p:sp>
      <p:pic>
        <p:nvPicPr>
          <p:cNvPr id="4" name="Picture 3" descr="11_30_Figure.jpg"/>
          <p:cNvPicPr>
            <a:picLocks noChangeAspect="1"/>
          </p:cNvPicPr>
          <p:nvPr/>
        </p:nvPicPr>
        <p:blipFill rotWithShape="1">
          <a:blip r:embed="rId2">
            <a:extLst>
              <a:ext uri="{28A0092B-C50C-407E-A947-70E740481C1C}">
                <a14:useLocalDpi xmlns:a14="http://schemas.microsoft.com/office/drawing/2010/main" val="0"/>
              </a:ext>
            </a:extLst>
          </a:blip>
          <a:srcRect b="2935"/>
          <a:stretch/>
        </p:blipFill>
        <p:spPr>
          <a:xfrm>
            <a:off x="5427672" y="1828955"/>
            <a:ext cx="2828006" cy="4824805"/>
          </a:xfrm>
          <a:prstGeom prst="rect">
            <a:avLst/>
          </a:prstGeom>
        </p:spPr>
      </p:pic>
    </p:spTree>
    <p:extLst>
      <p:ext uri="{BB962C8B-B14F-4D97-AF65-F5344CB8AC3E}">
        <p14:creationId xmlns:p14="http://schemas.microsoft.com/office/powerpoint/2010/main" val="93517355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11.5: Angular </a:t>
            </a:r>
            <a:r>
              <a:rPr lang="en-US" dirty="0" smtClean="0"/>
              <a:t>momentum</a:t>
            </a:r>
            <a:endParaRPr lang="en-US" dirty="0"/>
          </a:p>
        </p:txBody>
      </p:sp>
      <p:sp>
        <p:nvSpPr>
          <p:cNvPr id="6" name="Content Placeholder 5"/>
          <p:cNvSpPr>
            <a:spLocks noGrp="1"/>
          </p:cNvSpPr>
          <p:nvPr>
            <p:ph idx="1"/>
          </p:nvPr>
        </p:nvSpPr>
        <p:spPr>
          <a:xfrm>
            <a:off x="0" y="1170432"/>
            <a:ext cx="4304563" cy="5422392"/>
          </a:xfrm>
        </p:spPr>
        <p:txBody>
          <a:bodyPr/>
          <a:lstStyle/>
          <a:p>
            <a:r>
              <a:rPr lang="en-US" sz="2200" dirty="0"/>
              <a:t>Consider the particle in circular motion shown in the figure: </a:t>
            </a:r>
          </a:p>
          <a:p>
            <a:pPr lvl="1"/>
            <a:r>
              <a:rPr lang="en-US" sz="2200" dirty="0"/>
              <a:t>The radial component of the force keeps the particle moving in a circle. </a:t>
            </a:r>
          </a:p>
          <a:p>
            <a:pPr lvl="1"/>
            <a:r>
              <a:rPr lang="en-US" sz="2200" dirty="0"/>
              <a:t>The tangential component causes the particle’s angular momentum to change. </a:t>
            </a:r>
          </a:p>
          <a:p>
            <a:pPr lvl="1"/>
            <a:r>
              <a:rPr lang="en-US" sz="2200" dirty="0"/>
              <a:t>In the absence of the tangential component, the angular momentum remains constant</a:t>
            </a:r>
            <a:r>
              <a:rPr lang="en-US" sz="2200" dirty="0" smtClean="0"/>
              <a:t>.</a:t>
            </a:r>
            <a:endParaRPr lang="en-US" sz="2200" dirty="0"/>
          </a:p>
        </p:txBody>
      </p:sp>
      <p:pic>
        <p:nvPicPr>
          <p:cNvPr id="8" name="Picture 7" descr="11_31_Figure.jpg"/>
          <p:cNvPicPr>
            <a:picLocks noChangeAspect="1"/>
          </p:cNvPicPr>
          <p:nvPr/>
        </p:nvPicPr>
        <p:blipFill rotWithShape="1">
          <a:blip r:embed="rId3">
            <a:extLst>
              <a:ext uri="{28A0092B-C50C-407E-A947-70E740481C1C}">
                <a14:useLocalDpi xmlns:a14="http://schemas.microsoft.com/office/drawing/2010/main" val="0"/>
              </a:ext>
            </a:extLst>
          </a:blip>
          <a:srcRect b="2765"/>
          <a:stretch/>
        </p:blipFill>
        <p:spPr>
          <a:xfrm>
            <a:off x="4375151" y="2308373"/>
            <a:ext cx="4572000" cy="4003989"/>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177975934"/>
              </p:ext>
            </p:extLst>
          </p:nvPr>
        </p:nvGraphicFramePr>
        <p:xfrm>
          <a:off x="5171097" y="1417052"/>
          <a:ext cx="3319187" cy="735263"/>
        </p:xfrm>
        <a:graphic>
          <a:graphicData uri="http://schemas.openxmlformats.org/presentationml/2006/ole">
            <mc:AlternateContent xmlns:mc="http://schemas.openxmlformats.org/markup-compatibility/2006">
              <mc:Choice xmlns:v="urn:schemas-microsoft-com:vml" Requires="v">
                <p:oleObj spid="_x0000_s335937" name="Equation" r:id="rId4" imgW="2006600" imgH="444500" progId="Equation.3">
                  <p:embed/>
                </p:oleObj>
              </mc:Choice>
              <mc:Fallback>
                <p:oleObj name="Equation" r:id="rId4" imgW="2006600" imgH="444500" progId="Equation.3">
                  <p:embed/>
                  <p:pic>
                    <p:nvPicPr>
                      <p:cNvPr id="0" name=""/>
                      <p:cNvPicPr/>
                      <p:nvPr/>
                    </p:nvPicPr>
                    <p:blipFill>
                      <a:blip r:embed="rId5"/>
                      <a:stretch>
                        <a:fillRect/>
                      </a:stretch>
                    </p:blipFill>
                    <p:spPr>
                      <a:xfrm>
                        <a:off x="5171097" y="1417052"/>
                        <a:ext cx="3319187" cy="735263"/>
                      </a:xfrm>
                      <a:prstGeom prst="rect">
                        <a:avLst/>
                      </a:prstGeom>
                    </p:spPr>
                  </p:pic>
                </p:oleObj>
              </mc:Fallback>
            </mc:AlternateContent>
          </a:graphicData>
        </a:graphic>
      </p:graphicFrame>
    </p:spTree>
    <p:extLst>
      <p:ext uri="{BB962C8B-B14F-4D97-AF65-F5344CB8AC3E}">
        <p14:creationId xmlns:p14="http://schemas.microsoft.com/office/powerpoint/2010/main" val="372527068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1" name="Rectangle 43"/>
          <p:cNvSpPr>
            <a:spLocks noGrp="1" noChangeArrowheads="1"/>
          </p:cNvSpPr>
          <p:nvPr>
            <p:ph type="ctrTitle"/>
          </p:nvPr>
        </p:nvSpPr>
        <p:spPr/>
        <p:txBody>
          <a:bodyPr/>
          <a:lstStyle/>
          <a:p>
            <a:r>
              <a:rPr lang="en-US" dirty="0"/>
              <a:t>Chapter 11</a:t>
            </a:r>
            <a:br>
              <a:rPr lang="en-US" dirty="0"/>
            </a:br>
            <a:r>
              <a:rPr lang="en-US" dirty="0"/>
              <a:t>Motion in a Circle</a:t>
            </a:r>
          </a:p>
        </p:txBody>
      </p:sp>
      <p:sp>
        <p:nvSpPr>
          <p:cNvPr id="5" name="Rectangle 17"/>
          <p:cNvSpPr>
            <a:spLocks noGrp="1" noChangeArrowheads="1"/>
          </p:cNvSpPr>
          <p:nvPr>
            <p:ph type="ftr" sz="quarter" idx="3"/>
          </p:nvPr>
        </p:nvSpPr>
        <p:spPr/>
        <p:txBody>
          <a:bodyPr/>
          <a:lstStyle/>
          <a:p>
            <a:r>
              <a:rPr lang="en-GB" dirty="0" smtClean="0"/>
              <a:t>© 2015 Pearson Education, Inc.</a:t>
            </a:r>
            <a:endParaRPr lang="en-GB" dirty="0"/>
          </a:p>
        </p:txBody>
      </p:sp>
    </p:spTree>
    <p:extLst>
      <p:ext uri="{BB962C8B-B14F-4D97-AF65-F5344CB8AC3E}">
        <p14:creationId xmlns:p14="http://schemas.microsoft.com/office/powerpoint/2010/main" val="344619862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1_18_FigureB.jpg"/>
          <p:cNvPicPr>
            <a:picLocks noChangeAspect="1"/>
          </p:cNvPicPr>
          <p:nvPr/>
        </p:nvPicPr>
        <p:blipFill rotWithShape="1">
          <a:blip r:embed="rId3">
            <a:extLst>
              <a:ext uri="{28A0092B-C50C-407E-A947-70E740481C1C}">
                <a14:useLocalDpi xmlns:a14="http://schemas.microsoft.com/office/drawing/2010/main" val="0"/>
              </a:ext>
            </a:extLst>
          </a:blip>
          <a:srcRect t="8501" b="9277"/>
          <a:stretch/>
        </p:blipFill>
        <p:spPr>
          <a:xfrm>
            <a:off x="4676587" y="3552226"/>
            <a:ext cx="4231099" cy="3186244"/>
          </a:xfrm>
          <a:prstGeom prst="rect">
            <a:avLst/>
          </a:prstGeom>
        </p:spPr>
      </p:pic>
      <p:sp>
        <p:nvSpPr>
          <p:cNvPr id="4" name="Content Placeholder 3"/>
          <p:cNvSpPr>
            <a:spLocks noGrp="1"/>
          </p:cNvSpPr>
          <p:nvPr>
            <p:ph idx="1"/>
          </p:nvPr>
        </p:nvSpPr>
        <p:spPr>
          <a:xfrm>
            <a:off x="0" y="1170432"/>
            <a:ext cx="9144000" cy="5422392"/>
          </a:xfrm>
        </p:spPr>
        <p:txBody>
          <a:bodyPr/>
          <a:lstStyle/>
          <a:p>
            <a:r>
              <a:rPr lang="en-US" b="1" dirty="0"/>
              <a:t>C</a:t>
            </a:r>
            <a:r>
              <a:rPr lang="en-US" b="1" dirty="0" smtClean="0"/>
              <a:t>onservation </a:t>
            </a:r>
            <a:r>
              <a:rPr lang="en-US" b="1" dirty="0"/>
              <a:t>of angular momentum</a:t>
            </a:r>
            <a:r>
              <a:rPr lang="en-US" dirty="0"/>
              <a:t>:</a:t>
            </a:r>
          </a:p>
          <a:p>
            <a:pPr lvl="1"/>
            <a:r>
              <a:rPr lang="en-US" b="1" dirty="0"/>
              <a:t>Angular momentum can be transferred from one object to another, but it cannot be created or destroyed. </a:t>
            </a:r>
          </a:p>
          <a:p>
            <a:r>
              <a:rPr lang="en-US" dirty="0"/>
              <a:t>In the absence of tangential </a:t>
            </a:r>
            <a:r>
              <a:rPr lang="en-US" dirty="0" smtClean="0"/>
              <a:t>forces</a:t>
            </a:r>
            <a:endParaRPr lang="en-US" dirty="0"/>
          </a:p>
          <a:p>
            <a:pPr marL="0" indent="0">
              <a:buNone/>
            </a:pPr>
            <a:r>
              <a:rPr lang="en-US" dirty="0" smtClean="0">
                <a:sym typeface="Symbol"/>
              </a:rPr>
              <a:t>            </a:t>
            </a:r>
            <a:r>
              <a:rPr lang="en-US" i="1" dirty="0" smtClean="0">
                <a:sym typeface="Symbol"/>
              </a:rPr>
              <a:t>L</a:t>
            </a:r>
            <a:r>
              <a:rPr lang="en-US" i="1" baseline="-25000" dirty="0" smtClean="0">
                <a:sym typeface="Symbol"/>
              </a:rPr>
              <a:t></a:t>
            </a:r>
            <a:r>
              <a:rPr lang="en-US" dirty="0" smtClean="0">
                <a:sym typeface="Symbol"/>
              </a:rPr>
              <a:t> </a:t>
            </a:r>
            <a:r>
              <a:rPr lang="en-US" dirty="0">
                <a:sym typeface="Symbol"/>
              </a:rPr>
              <a:t>= </a:t>
            </a:r>
            <a:r>
              <a:rPr lang="en-US" dirty="0" smtClean="0">
                <a:sym typeface="Symbol"/>
              </a:rPr>
              <a:t>0</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a:t>Section 11.5: Angular </a:t>
            </a:r>
            <a:r>
              <a:rPr lang="en-US" dirty="0" smtClean="0"/>
              <a:t>momentum</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56596606"/>
              </p:ext>
            </p:extLst>
          </p:nvPr>
        </p:nvGraphicFramePr>
        <p:xfrm>
          <a:off x="999487" y="5192452"/>
          <a:ext cx="3062705" cy="678447"/>
        </p:xfrm>
        <a:graphic>
          <a:graphicData uri="http://schemas.openxmlformats.org/presentationml/2006/ole">
            <mc:AlternateContent xmlns:mc="http://schemas.openxmlformats.org/markup-compatibility/2006">
              <mc:Choice xmlns:v="urn:schemas-microsoft-com:vml" Requires="v">
                <p:oleObj spid="_x0000_s336968" name="Equation" r:id="rId4" imgW="2006600" imgH="444500" progId="Equation.3">
                  <p:embed/>
                </p:oleObj>
              </mc:Choice>
              <mc:Fallback>
                <p:oleObj name="Equation" r:id="rId4" imgW="2006600" imgH="444500" progId="Equation.3">
                  <p:embed/>
                  <p:pic>
                    <p:nvPicPr>
                      <p:cNvPr id="0" name=""/>
                      <p:cNvPicPr/>
                      <p:nvPr/>
                    </p:nvPicPr>
                    <p:blipFill>
                      <a:blip r:embed="rId5"/>
                      <a:stretch>
                        <a:fillRect/>
                      </a:stretch>
                    </p:blipFill>
                    <p:spPr>
                      <a:xfrm>
                        <a:off x="999487" y="5192452"/>
                        <a:ext cx="3062705" cy="678447"/>
                      </a:xfrm>
                      <a:prstGeom prst="rect">
                        <a:avLst/>
                      </a:prstGeom>
                    </p:spPr>
                  </p:pic>
                </p:oleObj>
              </mc:Fallback>
            </mc:AlternateContent>
          </a:graphicData>
        </a:graphic>
      </p:graphicFrame>
      <p:sp>
        <p:nvSpPr>
          <p:cNvPr id="6" name="TextBox 5"/>
          <p:cNvSpPr txBox="1"/>
          <p:nvPr/>
        </p:nvSpPr>
        <p:spPr>
          <a:xfrm>
            <a:off x="628315" y="4598736"/>
            <a:ext cx="5211683" cy="523220"/>
          </a:xfrm>
          <a:prstGeom prst="rect">
            <a:avLst/>
          </a:prstGeom>
          <a:noFill/>
        </p:spPr>
        <p:txBody>
          <a:bodyPr wrap="none" rtlCol="0">
            <a:spAutoFit/>
          </a:bodyPr>
          <a:lstStyle/>
          <a:p>
            <a:r>
              <a:rPr lang="en-US" sz="2800" dirty="0" smtClean="0">
                <a:solidFill>
                  <a:srgbClr val="000000"/>
                </a:solidFill>
                <a:latin typeface="Times New Roman"/>
                <a:ea typeface="+mn-ea"/>
                <a:cs typeface="Times New Roman"/>
              </a:rPr>
              <a:t>and angular </a:t>
            </a:r>
            <a:r>
              <a:rPr lang="en-US" sz="2800" dirty="0">
                <a:solidFill>
                  <a:srgbClr val="000000"/>
                </a:solidFill>
                <a:latin typeface="Times New Roman"/>
                <a:ea typeface="+mn-ea"/>
                <a:cs typeface="Times New Roman"/>
              </a:rPr>
              <a:t>momentum is constant</a:t>
            </a:r>
          </a:p>
        </p:txBody>
      </p:sp>
      <p:graphicFrame>
        <p:nvGraphicFramePr>
          <p:cNvPr id="8" name="Object 7"/>
          <p:cNvGraphicFramePr>
            <a:graphicFrameLocks noChangeAspect="1"/>
          </p:cNvGraphicFramePr>
          <p:nvPr>
            <p:extLst>
              <p:ext uri="{D42A27DB-BD31-4B8C-83A1-F6EECF244321}">
                <p14:modId xmlns:p14="http://schemas.microsoft.com/office/powerpoint/2010/main" val="3951078395"/>
              </p:ext>
            </p:extLst>
          </p:nvPr>
        </p:nvGraphicFramePr>
        <p:xfrm>
          <a:off x="5806515" y="5526835"/>
          <a:ext cx="1092200" cy="266700"/>
        </p:xfrm>
        <a:graphic>
          <a:graphicData uri="http://schemas.openxmlformats.org/presentationml/2006/ole">
            <mc:AlternateContent xmlns:mc="http://schemas.openxmlformats.org/markup-compatibility/2006">
              <mc:Choice xmlns:v="urn:schemas-microsoft-com:vml" Requires="v">
                <p:oleObj spid="_x0000_s336969" name="Equation" r:id="rId6" imgW="1092200" imgH="266700" progId="Equation.3">
                  <p:embed/>
                </p:oleObj>
              </mc:Choice>
              <mc:Fallback>
                <p:oleObj name="Equation" r:id="rId6" imgW="1092200" imgH="266700" progId="Equation.3">
                  <p:embed/>
                  <p:pic>
                    <p:nvPicPr>
                      <p:cNvPr id="0" name=""/>
                      <p:cNvPicPr>
                        <a:picLocks noChangeAspect="1" noChangeArrowheads="1"/>
                      </p:cNvPicPr>
                      <p:nvPr/>
                    </p:nvPicPr>
                    <p:blipFill>
                      <a:blip r:embed="rId7"/>
                      <a:srcRect/>
                      <a:stretch>
                        <a:fillRect/>
                      </a:stretch>
                    </p:blipFill>
                    <p:spPr bwMode="auto">
                      <a:xfrm>
                        <a:off x="5806515" y="5526835"/>
                        <a:ext cx="10922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8813802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608959"/>
            <a:ext cx="9144000" cy="553998"/>
          </a:xfrm>
        </p:spPr>
        <p:txBody>
          <a:bodyPr/>
          <a:lstStyle/>
          <a:p>
            <a:r>
              <a:rPr lang="en-US" dirty="0" smtClean="0">
                <a:solidFill>
                  <a:schemeClr val="bg1"/>
                </a:solidFill>
              </a:rPr>
              <a:t>Exercise 11.6 Spinning faster</a:t>
            </a:r>
            <a:endParaRPr lang="en-US" dirty="0">
              <a:solidFill>
                <a:schemeClr val="bg1"/>
              </a:solidFill>
            </a:endParaRPr>
          </a:p>
        </p:txBody>
      </p:sp>
      <p:sp>
        <p:nvSpPr>
          <p:cNvPr id="8" name="Content Placeholder 7"/>
          <p:cNvSpPr>
            <a:spLocks noGrp="1"/>
          </p:cNvSpPr>
          <p:nvPr>
            <p:ph idx="1"/>
          </p:nvPr>
        </p:nvSpPr>
        <p:spPr>
          <a:xfrm>
            <a:off x="1970996" y="2048304"/>
            <a:ext cx="7197192" cy="4718304"/>
          </a:xfrm>
        </p:spPr>
        <p:txBody>
          <a:bodyPr/>
          <a:lstStyle/>
          <a:p>
            <a:pPr marL="0" indent="0">
              <a:buNone/>
            </a:pPr>
            <a:r>
              <a:rPr lang="en-US" sz="2400" dirty="0" smtClean="0"/>
              <a:t>Divers increase their spin by tucking in their arms and legs. Suppose the outstretched body of a diver rotates at 1.2 revolutions per second before he pulls his arms and knees into his chest, reducing his rotational inertia from 9.4 kg ∙ m</a:t>
            </a:r>
            <a:r>
              <a:rPr lang="en-US" sz="2400" baseline="30000" dirty="0" smtClean="0"/>
              <a:t>2</a:t>
            </a:r>
            <a:r>
              <a:rPr lang="en-US" sz="2400" dirty="0" smtClean="0"/>
              <a:t> to 3.1 kg </a:t>
            </a:r>
            <a:r>
              <a:rPr lang="en-US" sz="2400" dirty="0"/>
              <a:t>∙</a:t>
            </a:r>
            <a:r>
              <a:rPr lang="en-US" sz="2400" dirty="0" smtClean="0"/>
              <a:t> m</a:t>
            </a:r>
            <a:r>
              <a:rPr lang="en-US" sz="2400" baseline="30000" dirty="0" smtClean="0"/>
              <a:t>2</a:t>
            </a:r>
            <a:r>
              <a:rPr lang="en-US" sz="2400" dirty="0" smtClean="0"/>
              <a:t>. What is his rotational velocity after he tucks in his arms and legs?</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a:xfrm>
            <a:off x="0" y="-280737"/>
            <a:ext cx="9144000" cy="1157760"/>
          </a:xfrm>
        </p:spPr>
        <p:txBody>
          <a:bodyPr/>
          <a:lstStyle/>
          <a:p>
            <a:r>
              <a:rPr lang="en-US" dirty="0" smtClean="0"/>
              <a:t>Section 11.5: Angular momentum</a:t>
            </a:r>
            <a:endParaRPr lang="en-US" dirty="0"/>
          </a:p>
        </p:txBody>
      </p:sp>
      <p:pic>
        <p:nvPicPr>
          <p:cNvPr id="10" name="Picture 9" descr="11_32_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0112" y="4246767"/>
            <a:ext cx="2380191" cy="2380191"/>
          </a:xfrm>
          <a:prstGeom prst="rect">
            <a:avLst/>
          </a:prstGeom>
        </p:spPr>
      </p:pic>
      <p:sp>
        <p:nvSpPr>
          <p:cNvPr id="3" name="Rectangle 2"/>
          <p:cNvSpPr/>
          <p:nvPr/>
        </p:nvSpPr>
        <p:spPr>
          <a:xfrm>
            <a:off x="467894" y="1195398"/>
            <a:ext cx="7700211" cy="400110"/>
          </a:xfrm>
          <a:prstGeom prst="rect">
            <a:avLst/>
          </a:prstGeom>
        </p:spPr>
        <p:txBody>
          <a:bodyPr wrap="square">
            <a:spAutoFit/>
          </a:bodyPr>
          <a:lstStyle/>
          <a:p>
            <a:r>
              <a:rPr lang="en-US" sz="2000" dirty="0">
                <a:hlinkClick r:id="rId4"/>
              </a:rPr>
              <a:t>https://</a:t>
            </a:r>
            <a:r>
              <a:rPr lang="en-US" sz="2000" dirty="0" err="1">
                <a:hlinkClick r:id="rId4"/>
              </a:rPr>
              <a:t>www.youtube.com</a:t>
            </a:r>
            <a:r>
              <a:rPr lang="en-US" sz="2000" dirty="0">
                <a:hlinkClick r:id="rId4"/>
              </a:rPr>
              <a:t>/</a:t>
            </a:r>
            <a:r>
              <a:rPr lang="en-US" sz="2000" dirty="0" err="1">
                <a:hlinkClick r:id="rId4"/>
              </a:rPr>
              <a:t>watch?v</a:t>
            </a:r>
            <a:r>
              <a:rPr lang="en-US" sz="2000" dirty="0">
                <a:hlinkClick r:id="rId4"/>
              </a:rPr>
              <a:t>=AQLtcEAG9v0</a:t>
            </a:r>
            <a:endParaRPr lang="en-US" sz="2000" dirty="0"/>
          </a:p>
        </p:txBody>
      </p:sp>
      <p:sp>
        <p:nvSpPr>
          <p:cNvPr id="4" name="Rectangle 3"/>
          <p:cNvSpPr/>
          <p:nvPr/>
        </p:nvSpPr>
        <p:spPr>
          <a:xfrm>
            <a:off x="267369" y="1598942"/>
            <a:ext cx="7312526" cy="369332"/>
          </a:xfrm>
          <a:prstGeom prst="rect">
            <a:avLst/>
          </a:prstGeom>
        </p:spPr>
        <p:txBody>
          <a:bodyPr wrap="square">
            <a:spAutoFit/>
          </a:bodyPr>
          <a:lstStyle/>
          <a:p>
            <a:r>
              <a:rPr lang="en-US" sz="1800" dirty="0">
                <a:hlinkClick r:id="rId5"/>
              </a:rPr>
              <a:t>http://</a:t>
            </a:r>
            <a:r>
              <a:rPr lang="en-US" sz="1800" dirty="0" err="1">
                <a:hlinkClick r:id="rId5"/>
              </a:rPr>
              <a:t>www.nsf.gov</a:t>
            </a:r>
            <a:r>
              <a:rPr lang="en-US" sz="1800" dirty="0">
                <a:hlinkClick r:id="rId5"/>
              </a:rPr>
              <a:t>/news/</a:t>
            </a:r>
            <a:r>
              <a:rPr lang="en-US" sz="1800" dirty="0" err="1">
                <a:hlinkClick r:id="rId5"/>
              </a:rPr>
              <a:t>special_reports</a:t>
            </a:r>
            <a:r>
              <a:rPr lang="en-US" sz="1800" dirty="0">
                <a:hlinkClick r:id="rId5"/>
              </a:rPr>
              <a:t>/</a:t>
            </a:r>
            <a:r>
              <a:rPr lang="en-US" sz="1800" dirty="0" err="1">
                <a:hlinkClick r:id="rId5"/>
              </a:rPr>
              <a:t>olympics</a:t>
            </a:r>
            <a:r>
              <a:rPr lang="en-US" sz="1800" dirty="0">
                <a:hlinkClick r:id="rId5"/>
              </a:rPr>
              <a:t>/</a:t>
            </a:r>
            <a:r>
              <a:rPr lang="en-US" sz="1800" dirty="0" err="1">
                <a:hlinkClick r:id="rId5"/>
              </a:rPr>
              <a:t>figureskating.jsp</a:t>
            </a:r>
            <a:endParaRPr lang="en-US" sz="1800" dirty="0"/>
          </a:p>
        </p:txBody>
      </p:sp>
      <p:graphicFrame>
        <p:nvGraphicFramePr>
          <p:cNvPr id="11" name="Object 10"/>
          <p:cNvGraphicFramePr>
            <a:graphicFrameLocks noChangeAspect="1"/>
          </p:cNvGraphicFramePr>
          <p:nvPr>
            <p:extLst>
              <p:ext uri="{D42A27DB-BD31-4B8C-83A1-F6EECF244321}">
                <p14:modId xmlns:p14="http://schemas.microsoft.com/office/powerpoint/2010/main" val="141493031"/>
              </p:ext>
            </p:extLst>
          </p:nvPr>
        </p:nvGraphicFramePr>
        <p:xfrm>
          <a:off x="3527229" y="4328045"/>
          <a:ext cx="2073275" cy="717550"/>
        </p:xfrm>
        <a:graphic>
          <a:graphicData uri="http://schemas.openxmlformats.org/presentationml/2006/ole">
            <mc:AlternateContent xmlns:mc="http://schemas.openxmlformats.org/markup-compatibility/2006">
              <mc:Choice xmlns:v="urn:schemas-microsoft-com:vml" Requires="v">
                <p:oleObj spid="_x0000_s338216" name="Equation" r:id="rId6" imgW="1358900" imgH="469900" progId="Equation.3">
                  <p:embed/>
                </p:oleObj>
              </mc:Choice>
              <mc:Fallback>
                <p:oleObj name="Equation" r:id="rId6" imgW="1358900" imgH="469900" progId="Equation.3">
                  <p:embed/>
                  <p:pic>
                    <p:nvPicPr>
                      <p:cNvPr id="0" name=""/>
                      <p:cNvPicPr/>
                      <p:nvPr/>
                    </p:nvPicPr>
                    <p:blipFill>
                      <a:blip r:embed="rId7"/>
                      <a:stretch>
                        <a:fillRect/>
                      </a:stretch>
                    </p:blipFill>
                    <p:spPr>
                      <a:xfrm>
                        <a:off x="3527229" y="4328045"/>
                        <a:ext cx="2073275" cy="71755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63921015"/>
              </p:ext>
            </p:extLst>
          </p:nvPr>
        </p:nvGraphicFramePr>
        <p:xfrm>
          <a:off x="3739085" y="5124481"/>
          <a:ext cx="1689100" cy="444500"/>
        </p:xfrm>
        <a:graphic>
          <a:graphicData uri="http://schemas.openxmlformats.org/presentationml/2006/ole">
            <mc:AlternateContent xmlns:mc="http://schemas.openxmlformats.org/markup-compatibility/2006">
              <mc:Choice xmlns:v="urn:schemas-microsoft-com:vml" Requires="v">
                <p:oleObj spid="_x0000_s338217" name="Equation" r:id="rId8" imgW="1689100" imgH="444500" progId="Equation.3">
                  <p:embed/>
                </p:oleObj>
              </mc:Choice>
              <mc:Fallback>
                <p:oleObj name="Equation" r:id="rId8" imgW="1689100" imgH="444500" progId="Equation.3">
                  <p:embed/>
                  <p:pic>
                    <p:nvPicPr>
                      <p:cNvPr id="0" name=""/>
                      <p:cNvPicPr/>
                      <p:nvPr/>
                    </p:nvPicPr>
                    <p:blipFill>
                      <a:blip r:embed="rId9"/>
                      <a:stretch>
                        <a:fillRect/>
                      </a:stretch>
                    </p:blipFill>
                    <p:spPr>
                      <a:xfrm>
                        <a:off x="3739085" y="5124481"/>
                        <a:ext cx="1689100" cy="4445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938518643"/>
              </p:ext>
            </p:extLst>
          </p:nvPr>
        </p:nvGraphicFramePr>
        <p:xfrm>
          <a:off x="3720031" y="5673756"/>
          <a:ext cx="1727200" cy="469900"/>
        </p:xfrm>
        <a:graphic>
          <a:graphicData uri="http://schemas.openxmlformats.org/presentationml/2006/ole">
            <mc:AlternateContent xmlns:mc="http://schemas.openxmlformats.org/markup-compatibility/2006">
              <mc:Choice xmlns:v="urn:schemas-microsoft-com:vml" Requires="v">
                <p:oleObj spid="_x0000_s338218" name="Equation" r:id="rId10" imgW="1727200" imgH="469900" progId="Equation.3">
                  <p:embed/>
                </p:oleObj>
              </mc:Choice>
              <mc:Fallback>
                <p:oleObj name="Equation" r:id="rId10" imgW="1727200" imgH="469900" progId="Equation.3">
                  <p:embed/>
                  <p:pic>
                    <p:nvPicPr>
                      <p:cNvPr id="0" name=""/>
                      <p:cNvPicPr/>
                      <p:nvPr/>
                    </p:nvPicPr>
                    <p:blipFill>
                      <a:blip r:embed="rId11"/>
                      <a:stretch>
                        <a:fillRect/>
                      </a:stretch>
                    </p:blipFill>
                    <p:spPr>
                      <a:xfrm>
                        <a:off x="3720031" y="5673756"/>
                        <a:ext cx="1727200" cy="4699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067374557"/>
              </p:ext>
            </p:extLst>
          </p:nvPr>
        </p:nvGraphicFramePr>
        <p:xfrm>
          <a:off x="3648597" y="6251180"/>
          <a:ext cx="1998577" cy="460050"/>
        </p:xfrm>
        <a:graphic>
          <a:graphicData uri="http://schemas.openxmlformats.org/presentationml/2006/ole">
            <mc:AlternateContent xmlns:mc="http://schemas.openxmlformats.org/markup-compatibility/2006">
              <mc:Choice xmlns:v="urn:schemas-microsoft-com:vml" Requires="v">
                <p:oleObj spid="_x0000_s338219" name="Equation" r:id="rId12" imgW="1930400" imgH="444500" progId="Equation.3">
                  <p:embed/>
                </p:oleObj>
              </mc:Choice>
              <mc:Fallback>
                <p:oleObj name="Equation" r:id="rId12" imgW="1930400" imgH="444500" progId="Equation.3">
                  <p:embed/>
                  <p:pic>
                    <p:nvPicPr>
                      <p:cNvPr id="0" name=""/>
                      <p:cNvPicPr/>
                      <p:nvPr/>
                    </p:nvPicPr>
                    <p:blipFill>
                      <a:blip r:embed="rId13"/>
                      <a:stretch>
                        <a:fillRect/>
                      </a:stretch>
                    </p:blipFill>
                    <p:spPr>
                      <a:xfrm>
                        <a:off x="3648597" y="6251180"/>
                        <a:ext cx="1998577" cy="460050"/>
                      </a:xfrm>
                      <a:prstGeom prst="rect">
                        <a:avLst/>
                      </a:prstGeom>
                    </p:spPr>
                  </p:pic>
                </p:oleObj>
              </mc:Fallback>
            </mc:AlternateContent>
          </a:graphicData>
        </a:graphic>
      </p:graphicFrame>
      <p:pic>
        <p:nvPicPr>
          <p:cNvPr id="14" name="Picture 13"/>
          <p:cNvPicPr>
            <a:picLocks noChangeAspect="1"/>
          </p:cNvPicPr>
          <p:nvPr/>
        </p:nvPicPr>
        <p:blipFill rotWithShape="1">
          <a:blip r:embed="rId14"/>
          <a:srcRect l="37323" t="13977" r="31573" b="7026"/>
          <a:stretch/>
        </p:blipFill>
        <p:spPr>
          <a:xfrm>
            <a:off x="145508" y="3532364"/>
            <a:ext cx="1797074" cy="3042855"/>
          </a:xfrm>
          <a:prstGeom prst="rect">
            <a:avLst/>
          </a:prstGeom>
        </p:spPr>
      </p:pic>
      <p:sp>
        <p:nvSpPr>
          <p:cNvPr id="15" name="TextBox 14"/>
          <p:cNvSpPr txBox="1"/>
          <p:nvPr/>
        </p:nvSpPr>
        <p:spPr>
          <a:xfrm>
            <a:off x="7235831" y="1627267"/>
            <a:ext cx="1339842" cy="369332"/>
          </a:xfrm>
          <a:prstGeom prst="rect">
            <a:avLst/>
          </a:prstGeom>
          <a:noFill/>
        </p:spPr>
        <p:txBody>
          <a:bodyPr wrap="none" rtlCol="0">
            <a:spAutoFit/>
          </a:bodyPr>
          <a:lstStyle/>
          <a:p>
            <a:r>
              <a:rPr lang="en-US" sz="1800" dirty="0" smtClean="0"/>
              <a:t>2:20 – 4:20</a:t>
            </a:r>
            <a:endParaRPr lang="en-US" sz="1800" dirty="0"/>
          </a:p>
        </p:txBody>
      </p:sp>
      <p:graphicFrame>
        <p:nvGraphicFramePr>
          <p:cNvPr id="17" name="Object 16"/>
          <p:cNvGraphicFramePr>
            <a:graphicFrameLocks noChangeAspect="1"/>
          </p:cNvGraphicFramePr>
          <p:nvPr>
            <p:extLst>
              <p:ext uri="{D42A27DB-BD31-4B8C-83A1-F6EECF244321}">
                <p14:modId xmlns:p14="http://schemas.microsoft.com/office/powerpoint/2010/main" val="2804572477"/>
              </p:ext>
            </p:extLst>
          </p:nvPr>
        </p:nvGraphicFramePr>
        <p:xfrm>
          <a:off x="246847" y="2450424"/>
          <a:ext cx="1612900" cy="571500"/>
        </p:xfrm>
        <a:graphic>
          <a:graphicData uri="http://schemas.openxmlformats.org/presentationml/2006/ole">
            <mc:AlternateContent xmlns:mc="http://schemas.openxmlformats.org/markup-compatibility/2006">
              <mc:Choice xmlns:v="urn:schemas-microsoft-com:vml" Requires="v">
                <p:oleObj spid="_x0000_s338220" name="Equation" r:id="rId15" imgW="1612900" imgH="571500" progId="Equation.3">
                  <p:embed/>
                </p:oleObj>
              </mc:Choice>
              <mc:Fallback>
                <p:oleObj name="Equation" r:id="rId15" imgW="1612900" imgH="571500" progId="Equation.3">
                  <p:embed/>
                  <p:pic>
                    <p:nvPicPr>
                      <p:cNvPr id="0" name=""/>
                      <p:cNvPicPr/>
                      <p:nvPr/>
                    </p:nvPicPr>
                    <p:blipFill>
                      <a:blip r:embed="rId16"/>
                      <a:stretch>
                        <a:fillRect/>
                      </a:stretch>
                    </p:blipFill>
                    <p:spPr>
                      <a:xfrm>
                        <a:off x="246847" y="2450424"/>
                        <a:ext cx="1612900" cy="571500"/>
                      </a:xfrm>
                      <a:prstGeom prst="rect">
                        <a:avLst/>
                      </a:prstGeom>
                    </p:spPr>
                  </p:pic>
                </p:oleObj>
              </mc:Fallback>
            </mc:AlternateContent>
          </a:graphicData>
        </a:graphic>
      </p:graphicFrame>
    </p:spTree>
    <p:extLst>
      <p:ext uri="{BB962C8B-B14F-4D97-AF65-F5344CB8AC3E}">
        <p14:creationId xmlns:p14="http://schemas.microsoft.com/office/powerpoint/2010/main" val="2939326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Chapter 11: Motion in a </a:t>
            </a:r>
            <a:r>
              <a:rPr lang="en-US" dirty="0" smtClean="0"/>
              <a:t>Circle</a:t>
            </a:r>
            <a:endParaRPr lang="en-US" dirty="0"/>
          </a:p>
        </p:txBody>
      </p:sp>
      <p:pic>
        <p:nvPicPr>
          <p:cNvPr id="2" name="Picture 1"/>
          <p:cNvPicPr>
            <a:picLocks noChangeAspect="1"/>
          </p:cNvPicPr>
          <p:nvPr/>
        </p:nvPicPr>
        <p:blipFill>
          <a:blip r:embed="rId2"/>
          <a:stretch>
            <a:fillRect/>
          </a:stretch>
        </p:blipFill>
        <p:spPr>
          <a:xfrm>
            <a:off x="0" y="1295400"/>
            <a:ext cx="9144000" cy="4246880"/>
          </a:xfrm>
          <a:prstGeom prst="rect">
            <a:avLst/>
          </a:prstGeom>
        </p:spPr>
      </p:pic>
    </p:spTree>
    <p:extLst>
      <p:ext uri="{BB962C8B-B14F-4D97-AF65-F5344CB8AC3E}">
        <p14:creationId xmlns:p14="http://schemas.microsoft.com/office/powerpoint/2010/main" val="317640474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solidFill>
                  <a:srgbClr val="000000"/>
                </a:solidFill>
              </a:rPr>
              <a:t>© 2015 Pearson Education, Inc.</a:t>
            </a:r>
            <a:endParaRPr lang="en-GB" dirty="0">
              <a:solidFill>
                <a:srgbClr val="000000"/>
              </a:solidFill>
            </a:endParaRPr>
          </a:p>
        </p:txBody>
      </p:sp>
      <p:sp>
        <p:nvSpPr>
          <p:cNvPr id="3" name="Text Placeholder 2"/>
          <p:cNvSpPr>
            <a:spLocks noGrp="1"/>
          </p:cNvSpPr>
          <p:nvPr>
            <p:ph type="body" sz="quarter" idx="11"/>
          </p:nvPr>
        </p:nvSpPr>
        <p:spPr/>
        <p:txBody>
          <a:bodyPr/>
          <a:lstStyle/>
          <a:p>
            <a:r>
              <a:rPr lang="en-US" dirty="0"/>
              <a:t>Checkpoint </a:t>
            </a:r>
            <a:r>
              <a:rPr lang="en-US" dirty="0" smtClean="0"/>
              <a:t>11.8</a:t>
            </a:r>
            <a:endParaRPr lang="en-US" dirty="0"/>
          </a:p>
        </p:txBody>
      </p:sp>
      <p:sp>
        <p:nvSpPr>
          <p:cNvPr id="2" name="Content Placeholder 1"/>
          <p:cNvSpPr>
            <a:spLocks noGrp="1"/>
          </p:cNvSpPr>
          <p:nvPr>
            <p:ph idx="1"/>
          </p:nvPr>
        </p:nvSpPr>
        <p:spPr/>
        <p:txBody>
          <a:bodyPr/>
          <a:lstStyle/>
          <a:p>
            <a:r>
              <a:rPr lang="en-US" dirty="0" smtClean="0"/>
              <a:t>	</a:t>
            </a:r>
            <a:r>
              <a:rPr lang="en-US" dirty="0"/>
              <a:t>Does the rotational kinetic energy of the </a:t>
            </a:r>
            <a:r>
              <a:rPr lang="en-US" dirty="0" smtClean="0"/>
              <a:t>skater change </a:t>
            </a:r>
            <a:r>
              <a:rPr lang="en-US" dirty="0"/>
              <a:t>as </a:t>
            </a:r>
            <a:r>
              <a:rPr lang="en-US" dirty="0" smtClean="0"/>
              <a:t>she </a:t>
            </a:r>
            <a:r>
              <a:rPr lang="en-US" dirty="0"/>
              <a:t>pulls </a:t>
            </a:r>
            <a:r>
              <a:rPr lang="en-US" dirty="0" smtClean="0"/>
              <a:t>her limbs in</a:t>
            </a:r>
            <a:r>
              <a:rPr lang="en-US" dirty="0"/>
              <a:t>? </a:t>
            </a:r>
          </a:p>
        </p:txBody>
      </p:sp>
      <p:sp>
        <p:nvSpPr>
          <p:cNvPr id="8" name="Text Placeholder 7"/>
          <p:cNvSpPr>
            <a:spLocks noGrp="1"/>
          </p:cNvSpPr>
          <p:nvPr>
            <p:ph type="body" sz="quarter" idx="12"/>
          </p:nvPr>
        </p:nvSpPr>
        <p:spPr/>
        <p:txBody>
          <a:bodyPr/>
          <a:lstStyle/>
          <a:p>
            <a:r>
              <a:rPr lang="en-US" dirty="0" smtClean="0"/>
              <a:t>11.8</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882700398"/>
              </p:ext>
            </p:extLst>
          </p:nvPr>
        </p:nvGraphicFramePr>
        <p:xfrm>
          <a:off x="694299" y="2634447"/>
          <a:ext cx="1346200" cy="431800"/>
        </p:xfrm>
        <a:graphic>
          <a:graphicData uri="http://schemas.openxmlformats.org/presentationml/2006/ole">
            <mc:AlternateContent xmlns:mc="http://schemas.openxmlformats.org/markup-compatibility/2006">
              <mc:Choice xmlns:v="urn:schemas-microsoft-com:vml" Requires="v">
                <p:oleObj spid="_x0000_s342466" name="Equation" r:id="rId4" imgW="1346200" imgH="431800" progId="Equation.3">
                  <p:embed/>
                </p:oleObj>
              </mc:Choice>
              <mc:Fallback>
                <p:oleObj name="Equation" r:id="rId4" imgW="1346200" imgH="431800" progId="Equation.3">
                  <p:embed/>
                  <p:pic>
                    <p:nvPicPr>
                      <p:cNvPr id="0" name=""/>
                      <p:cNvPicPr>
                        <a:picLocks noChangeAspect="1" noChangeArrowheads="1"/>
                      </p:cNvPicPr>
                      <p:nvPr/>
                    </p:nvPicPr>
                    <p:blipFill>
                      <a:blip r:embed="rId5"/>
                      <a:srcRect/>
                      <a:stretch>
                        <a:fillRect/>
                      </a:stretch>
                    </p:blipFill>
                    <p:spPr bwMode="auto">
                      <a:xfrm>
                        <a:off x="694299" y="2634447"/>
                        <a:ext cx="1346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9" name="Group 18"/>
          <p:cNvGrpSpPr/>
          <p:nvPr/>
        </p:nvGrpSpPr>
        <p:grpSpPr>
          <a:xfrm>
            <a:off x="3004201" y="2224660"/>
            <a:ext cx="414420" cy="1649663"/>
            <a:chOff x="3088106" y="2727158"/>
            <a:chExt cx="414420" cy="1649663"/>
          </a:xfrm>
        </p:grpSpPr>
        <p:sp>
          <p:nvSpPr>
            <p:cNvPr id="5" name="Oval 4"/>
            <p:cNvSpPr/>
            <p:nvPr/>
          </p:nvSpPr>
          <p:spPr>
            <a:xfrm>
              <a:off x="3168316" y="2727158"/>
              <a:ext cx="200526" cy="200526"/>
            </a:xfrm>
            <a:prstGeom prst="ellipse">
              <a:avLst/>
            </a:prstGeom>
            <a:solidFill>
              <a:srgbClr val="FF0000"/>
            </a:solidFill>
            <a:ln>
              <a:no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6" name="Arc 15"/>
            <p:cNvSpPr/>
            <p:nvPr/>
          </p:nvSpPr>
          <p:spPr bwMode="auto">
            <a:xfrm rot="19708927">
              <a:off x="3088106" y="3287105"/>
              <a:ext cx="414420" cy="402580"/>
            </a:xfrm>
            <a:prstGeom prst="arc">
              <a:avLst>
                <a:gd name="adj1" fmla="val 8696072"/>
                <a:gd name="adj2" fmla="val 0"/>
              </a:avLst>
            </a:prstGeom>
            <a:solidFill>
              <a:srgbClr val="FFFFFF"/>
            </a:solidFill>
            <a:ln w="9525" cap="flat" cmpd="sng" algn="ctr">
              <a:solidFill>
                <a:schemeClr val="tx1"/>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cxnSp>
          <p:nvCxnSpPr>
            <p:cNvPr id="10" name="Straight Connector 9"/>
            <p:cNvCxnSpPr>
              <a:stCxn id="5" idx="4"/>
              <a:endCxn id="9" idx="4"/>
            </p:cNvCxnSpPr>
            <p:nvPr/>
          </p:nvCxnSpPr>
          <p:spPr bwMode="auto">
            <a:xfrm>
              <a:off x="3268579" y="2927684"/>
              <a:ext cx="32085" cy="144913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 name="Oval 8"/>
            <p:cNvSpPr/>
            <p:nvPr/>
          </p:nvSpPr>
          <p:spPr>
            <a:xfrm>
              <a:off x="3200401" y="4176295"/>
              <a:ext cx="200526" cy="200526"/>
            </a:xfrm>
            <a:prstGeom prst="ellipse">
              <a:avLst/>
            </a:prstGeom>
            <a:solidFill>
              <a:srgbClr val="FF0000"/>
            </a:solidFill>
            <a:ln>
              <a:no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grpSp>
      <p:grpSp>
        <p:nvGrpSpPr>
          <p:cNvPr id="18" name="Group 17"/>
          <p:cNvGrpSpPr/>
          <p:nvPr/>
        </p:nvGrpSpPr>
        <p:grpSpPr>
          <a:xfrm>
            <a:off x="3785758" y="2430533"/>
            <a:ext cx="414420" cy="967874"/>
            <a:chOff x="5031873" y="3414294"/>
            <a:chExt cx="414420" cy="967874"/>
          </a:xfrm>
        </p:grpSpPr>
        <p:sp>
          <p:nvSpPr>
            <p:cNvPr id="17" name="Arc 16"/>
            <p:cNvSpPr/>
            <p:nvPr/>
          </p:nvSpPr>
          <p:spPr bwMode="auto">
            <a:xfrm rot="19372901">
              <a:off x="5031873" y="3706874"/>
              <a:ext cx="414420" cy="402580"/>
            </a:xfrm>
            <a:prstGeom prst="arc">
              <a:avLst>
                <a:gd name="adj1" fmla="val 2115102"/>
                <a:gd name="adj2" fmla="val 0"/>
              </a:avLst>
            </a:prstGeom>
            <a:solidFill>
              <a:srgbClr val="FFFFFF"/>
            </a:solidFill>
            <a:ln w="9525" cap="flat" cmpd="sng" algn="ctr">
              <a:solidFill>
                <a:schemeClr val="tx1"/>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cxnSp>
          <p:nvCxnSpPr>
            <p:cNvPr id="13" name="Straight Connector 12"/>
            <p:cNvCxnSpPr>
              <a:endCxn id="14" idx="4"/>
            </p:cNvCxnSpPr>
            <p:nvPr/>
          </p:nvCxnSpPr>
          <p:spPr bwMode="auto">
            <a:xfrm>
              <a:off x="5227053" y="3529263"/>
              <a:ext cx="17379" cy="85290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 name="Oval 13"/>
            <p:cNvSpPr/>
            <p:nvPr/>
          </p:nvSpPr>
          <p:spPr>
            <a:xfrm>
              <a:off x="5144169" y="4181642"/>
              <a:ext cx="200526" cy="200526"/>
            </a:xfrm>
            <a:prstGeom prst="ellipse">
              <a:avLst/>
            </a:prstGeom>
            <a:solidFill>
              <a:srgbClr val="FF0000"/>
            </a:solidFill>
            <a:ln>
              <a:no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2" name="Oval 11"/>
            <p:cNvSpPr/>
            <p:nvPr/>
          </p:nvSpPr>
          <p:spPr>
            <a:xfrm>
              <a:off x="5125452" y="3414294"/>
              <a:ext cx="200526" cy="200526"/>
            </a:xfrm>
            <a:prstGeom prst="ellipse">
              <a:avLst/>
            </a:prstGeom>
            <a:solidFill>
              <a:srgbClr val="FF0000"/>
            </a:solidFill>
            <a:ln>
              <a:no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grpSp>
      <p:graphicFrame>
        <p:nvGraphicFramePr>
          <p:cNvPr id="20" name="Object 19"/>
          <p:cNvGraphicFramePr>
            <a:graphicFrameLocks noChangeAspect="1"/>
          </p:cNvGraphicFramePr>
          <p:nvPr>
            <p:extLst>
              <p:ext uri="{D42A27DB-BD31-4B8C-83A1-F6EECF244321}">
                <p14:modId xmlns:p14="http://schemas.microsoft.com/office/powerpoint/2010/main" val="4031750553"/>
              </p:ext>
            </p:extLst>
          </p:nvPr>
        </p:nvGraphicFramePr>
        <p:xfrm>
          <a:off x="669115" y="3177848"/>
          <a:ext cx="2055174" cy="528407"/>
        </p:xfrm>
        <a:graphic>
          <a:graphicData uri="http://schemas.openxmlformats.org/presentationml/2006/ole">
            <mc:AlternateContent xmlns:mc="http://schemas.openxmlformats.org/markup-compatibility/2006">
              <mc:Choice xmlns:v="urn:schemas-microsoft-com:vml" Requires="v">
                <p:oleObj spid="_x0000_s342467" name="Equation" r:id="rId6" imgW="1828800" imgH="469900" progId="Equation.3">
                  <p:embed/>
                </p:oleObj>
              </mc:Choice>
              <mc:Fallback>
                <p:oleObj name="Equation" r:id="rId6" imgW="1828800" imgH="469900" progId="Equation.3">
                  <p:embed/>
                  <p:pic>
                    <p:nvPicPr>
                      <p:cNvPr id="0" name=""/>
                      <p:cNvPicPr/>
                      <p:nvPr/>
                    </p:nvPicPr>
                    <p:blipFill>
                      <a:blip r:embed="rId7"/>
                      <a:stretch>
                        <a:fillRect/>
                      </a:stretch>
                    </p:blipFill>
                    <p:spPr>
                      <a:xfrm>
                        <a:off x="669115" y="3177848"/>
                        <a:ext cx="2055174" cy="528407"/>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430456116"/>
              </p:ext>
            </p:extLst>
          </p:nvPr>
        </p:nvGraphicFramePr>
        <p:xfrm>
          <a:off x="629575" y="3819513"/>
          <a:ext cx="1219200" cy="431800"/>
        </p:xfrm>
        <a:graphic>
          <a:graphicData uri="http://schemas.openxmlformats.org/presentationml/2006/ole">
            <mc:AlternateContent xmlns:mc="http://schemas.openxmlformats.org/markup-compatibility/2006">
              <mc:Choice xmlns:v="urn:schemas-microsoft-com:vml" Requires="v">
                <p:oleObj spid="_x0000_s342468" name="Equation" r:id="rId8" imgW="1219200" imgH="431800" progId="Equation.3">
                  <p:embed/>
                </p:oleObj>
              </mc:Choice>
              <mc:Fallback>
                <p:oleObj name="Equation" r:id="rId8" imgW="1219200" imgH="431800" progId="Equation.3">
                  <p:embed/>
                  <p:pic>
                    <p:nvPicPr>
                      <p:cNvPr id="0" name=""/>
                      <p:cNvPicPr>
                        <a:picLocks noChangeAspect="1" noChangeArrowheads="1"/>
                      </p:cNvPicPr>
                      <p:nvPr/>
                    </p:nvPicPr>
                    <p:blipFill>
                      <a:blip r:embed="rId9"/>
                      <a:srcRect/>
                      <a:stretch>
                        <a:fillRect/>
                      </a:stretch>
                    </p:blipFill>
                    <p:spPr bwMode="auto">
                      <a:xfrm>
                        <a:off x="629575" y="3819513"/>
                        <a:ext cx="1219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973367171"/>
              </p:ext>
            </p:extLst>
          </p:nvPr>
        </p:nvGraphicFramePr>
        <p:xfrm>
          <a:off x="638181" y="4514837"/>
          <a:ext cx="1371600" cy="457200"/>
        </p:xfrm>
        <a:graphic>
          <a:graphicData uri="http://schemas.openxmlformats.org/presentationml/2006/ole">
            <mc:AlternateContent xmlns:mc="http://schemas.openxmlformats.org/markup-compatibility/2006">
              <mc:Choice xmlns:v="urn:schemas-microsoft-com:vml" Requires="v">
                <p:oleObj spid="_x0000_s342469" name="Equation" r:id="rId10" imgW="1371600" imgH="457200" progId="Equation.3">
                  <p:embed/>
                </p:oleObj>
              </mc:Choice>
              <mc:Fallback>
                <p:oleObj name="Equation" r:id="rId10" imgW="1371600" imgH="457200" progId="Equation.3">
                  <p:embed/>
                  <p:pic>
                    <p:nvPicPr>
                      <p:cNvPr id="0" name=""/>
                      <p:cNvPicPr/>
                      <p:nvPr/>
                    </p:nvPicPr>
                    <p:blipFill>
                      <a:blip r:embed="rId11"/>
                      <a:stretch>
                        <a:fillRect/>
                      </a:stretch>
                    </p:blipFill>
                    <p:spPr>
                      <a:xfrm>
                        <a:off x="638181" y="4514837"/>
                        <a:ext cx="1371600" cy="457200"/>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4183914257"/>
              </p:ext>
            </p:extLst>
          </p:nvPr>
        </p:nvGraphicFramePr>
        <p:xfrm>
          <a:off x="1922051" y="3824775"/>
          <a:ext cx="863600" cy="431800"/>
        </p:xfrm>
        <a:graphic>
          <a:graphicData uri="http://schemas.openxmlformats.org/presentationml/2006/ole">
            <mc:AlternateContent xmlns:mc="http://schemas.openxmlformats.org/markup-compatibility/2006">
              <mc:Choice xmlns:v="urn:schemas-microsoft-com:vml" Requires="v">
                <p:oleObj spid="_x0000_s342470" name="Equation" r:id="rId12" imgW="863600" imgH="431800" progId="Equation.3">
                  <p:embed/>
                </p:oleObj>
              </mc:Choice>
              <mc:Fallback>
                <p:oleObj name="Equation" r:id="rId12" imgW="863600" imgH="431800" progId="Equation.3">
                  <p:embed/>
                  <p:pic>
                    <p:nvPicPr>
                      <p:cNvPr id="0" name=""/>
                      <p:cNvPicPr>
                        <a:picLocks noChangeAspect="1" noChangeArrowheads="1"/>
                      </p:cNvPicPr>
                      <p:nvPr/>
                    </p:nvPicPr>
                    <p:blipFill>
                      <a:blip r:embed="rId13"/>
                      <a:srcRect/>
                      <a:stretch>
                        <a:fillRect/>
                      </a:stretch>
                    </p:blipFill>
                    <p:spPr bwMode="auto">
                      <a:xfrm>
                        <a:off x="1922051" y="3824775"/>
                        <a:ext cx="863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657517654"/>
              </p:ext>
            </p:extLst>
          </p:nvPr>
        </p:nvGraphicFramePr>
        <p:xfrm>
          <a:off x="2049469" y="4486262"/>
          <a:ext cx="876300" cy="457200"/>
        </p:xfrm>
        <a:graphic>
          <a:graphicData uri="http://schemas.openxmlformats.org/presentationml/2006/ole">
            <mc:AlternateContent xmlns:mc="http://schemas.openxmlformats.org/markup-compatibility/2006">
              <mc:Choice xmlns:v="urn:schemas-microsoft-com:vml" Requires="v">
                <p:oleObj spid="_x0000_s342471" name="Equation" r:id="rId14" imgW="876300" imgH="457200" progId="Equation.3">
                  <p:embed/>
                </p:oleObj>
              </mc:Choice>
              <mc:Fallback>
                <p:oleObj name="Equation" r:id="rId14" imgW="876300" imgH="457200" progId="Equation.3">
                  <p:embed/>
                  <p:pic>
                    <p:nvPicPr>
                      <p:cNvPr id="0" name=""/>
                      <p:cNvPicPr/>
                      <p:nvPr/>
                    </p:nvPicPr>
                    <p:blipFill>
                      <a:blip r:embed="rId15"/>
                      <a:stretch>
                        <a:fillRect/>
                      </a:stretch>
                    </p:blipFill>
                    <p:spPr>
                      <a:xfrm>
                        <a:off x="2049469" y="4486262"/>
                        <a:ext cx="876300" cy="45720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294648256"/>
              </p:ext>
            </p:extLst>
          </p:nvPr>
        </p:nvGraphicFramePr>
        <p:xfrm>
          <a:off x="1109663" y="5337175"/>
          <a:ext cx="1054100" cy="876300"/>
        </p:xfrm>
        <a:graphic>
          <a:graphicData uri="http://schemas.openxmlformats.org/presentationml/2006/ole">
            <mc:AlternateContent xmlns:mc="http://schemas.openxmlformats.org/markup-compatibility/2006">
              <mc:Choice xmlns:v="urn:schemas-microsoft-com:vml" Requires="v">
                <p:oleObj spid="_x0000_s342472" name="Equation" r:id="rId16" imgW="1054100" imgH="876300" progId="Equation.3">
                  <p:embed/>
                </p:oleObj>
              </mc:Choice>
              <mc:Fallback>
                <p:oleObj name="Equation" r:id="rId16" imgW="1054100" imgH="876300" progId="Equation.3">
                  <p:embed/>
                  <p:pic>
                    <p:nvPicPr>
                      <p:cNvPr id="0" name=""/>
                      <p:cNvPicPr/>
                      <p:nvPr/>
                    </p:nvPicPr>
                    <p:blipFill>
                      <a:blip r:embed="rId17"/>
                      <a:stretch>
                        <a:fillRect/>
                      </a:stretch>
                    </p:blipFill>
                    <p:spPr>
                      <a:xfrm>
                        <a:off x="1109663" y="5337175"/>
                        <a:ext cx="1054100" cy="876300"/>
                      </a:xfrm>
                      <a:prstGeom prst="rect">
                        <a:avLst/>
                      </a:prstGeom>
                    </p:spPr>
                  </p:pic>
                </p:oleObj>
              </mc:Fallback>
            </mc:AlternateContent>
          </a:graphicData>
        </a:graphic>
      </p:graphicFrame>
      <p:sp>
        <p:nvSpPr>
          <p:cNvPr id="28" name="TextBox 27"/>
          <p:cNvSpPr txBox="1"/>
          <p:nvPr/>
        </p:nvSpPr>
        <p:spPr>
          <a:xfrm>
            <a:off x="3564063" y="4161243"/>
            <a:ext cx="4399584" cy="2554545"/>
          </a:xfrm>
          <a:prstGeom prst="rect">
            <a:avLst/>
          </a:prstGeom>
          <a:noFill/>
        </p:spPr>
        <p:txBody>
          <a:bodyPr wrap="square" rtlCol="0">
            <a:spAutoFit/>
          </a:bodyPr>
          <a:lstStyle/>
          <a:p>
            <a:r>
              <a:rPr lang="en-US" sz="2000" dirty="0">
                <a:solidFill>
                  <a:srgbClr val="000000"/>
                </a:solidFill>
                <a:latin typeface="Times New Roman"/>
                <a:ea typeface="+mn-ea"/>
                <a:cs typeface="Times New Roman"/>
              </a:rPr>
              <a:t>Force inward on “hands” needed to provide circular motion</a:t>
            </a:r>
            <a:r>
              <a:rPr lang="en-US" sz="2000" dirty="0" smtClean="0">
                <a:solidFill>
                  <a:srgbClr val="000000"/>
                </a:solidFill>
                <a:latin typeface="Times New Roman"/>
                <a:ea typeface="+mn-ea"/>
                <a:cs typeface="Times New Roman"/>
              </a:rPr>
              <a:t>.</a:t>
            </a:r>
            <a:br>
              <a:rPr lang="en-US" sz="2000" dirty="0" smtClean="0">
                <a:solidFill>
                  <a:srgbClr val="000000"/>
                </a:solidFill>
                <a:latin typeface="Times New Roman"/>
                <a:ea typeface="+mn-ea"/>
                <a:cs typeface="Times New Roman"/>
              </a:rPr>
            </a:br>
            <a:endParaRPr lang="en-US" sz="2000" dirty="0">
              <a:solidFill>
                <a:srgbClr val="000000"/>
              </a:solidFill>
              <a:latin typeface="Times New Roman"/>
              <a:ea typeface="+mn-ea"/>
              <a:cs typeface="Times New Roman"/>
            </a:endParaRPr>
          </a:p>
          <a:p>
            <a:r>
              <a:rPr lang="en-US" sz="2000" dirty="0">
                <a:solidFill>
                  <a:srgbClr val="000000"/>
                </a:solidFill>
                <a:latin typeface="Times New Roman"/>
                <a:ea typeface="+mn-ea"/>
                <a:cs typeface="Times New Roman"/>
              </a:rPr>
              <a:t>Force outward on “arms” by Third Law</a:t>
            </a:r>
            <a:r>
              <a:rPr lang="en-US" sz="2000" dirty="0" smtClean="0">
                <a:solidFill>
                  <a:srgbClr val="000000"/>
                </a:solidFill>
                <a:latin typeface="Times New Roman"/>
                <a:ea typeface="+mn-ea"/>
                <a:cs typeface="Times New Roman"/>
              </a:rPr>
              <a:t>.</a:t>
            </a:r>
            <a:br>
              <a:rPr lang="en-US" sz="2000" dirty="0" smtClean="0">
                <a:solidFill>
                  <a:srgbClr val="000000"/>
                </a:solidFill>
                <a:latin typeface="Times New Roman"/>
                <a:ea typeface="+mn-ea"/>
                <a:cs typeface="Times New Roman"/>
              </a:rPr>
            </a:br>
            <a:endParaRPr lang="en-US" sz="2000" dirty="0">
              <a:solidFill>
                <a:srgbClr val="000000"/>
              </a:solidFill>
              <a:latin typeface="Times New Roman"/>
              <a:ea typeface="+mn-ea"/>
              <a:cs typeface="Times New Roman"/>
            </a:endParaRPr>
          </a:p>
          <a:p>
            <a:r>
              <a:rPr lang="en-US" sz="2000" dirty="0">
                <a:solidFill>
                  <a:srgbClr val="000000"/>
                </a:solidFill>
                <a:latin typeface="Times New Roman"/>
                <a:ea typeface="+mn-ea"/>
                <a:cs typeface="Times New Roman"/>
              </a:rPr>
              <a:t>Therefore to pull arms inwards, work has to be </a:t>
            </a:r>
            <a:r>
              <a:rPr lang="en-US" sz="2000" dirty="0" smtClean="0">
                <a:solidFill>
                  <a:srgbClr val="000000"/>
                </a:solidFill>
                <a:latin typeface="Times New Roman"/>
                <a:ea typeface="+mn-ea"/>
                <a:cs typeface="Times New Roman"/>
              </a:rPr>
              <a:t>done by </a:t>
            </a:r>
            <a:r>
              <a:rPr lang="en-US" sz="2000" dirty="0" smtClean="0">
                <a:solidFill>
                  <a:srgbClr val="000000"/>
                </a:solidFill>
                <a:latin typeface="Times New Roman"/>
                <a:ea typeface="+mn-ea"/>
                <a:cs typeface="Times New Roman"/>
              </a:rPr>
              <a:t>arms of skater</a:t>
            </a:r>
            <a:r>
              <a:rPr lang="en-US" sz="2000" dirty="0" smtClean="0">
                <a:solidFill>
                  <a:srgbClr val="000000"/>
                </a:solidFill>
                <a:latin typeface="Times New Roman"/>
                <a:ea typeface="+mn-ea"/>
                <a:cs typeface="Times New Roman"/>
              </a:rPr>
              <a:t>. Muscle energy is converted </a:t>
            </a:r>
            <a:r>
              <a:rPr lang="en-US" sz="2000" dirty="0">
                <a:solidFill>
                  <a:srgbClr val="000000"/>
                </a:solidFill>
                <a:latin typeface="Times New Roman"/>
                <a:ea typeface="+mn-ea"/>
                <a:cs typeface="Times New Roman"/>
              </a:rPr>
              <a:t>to kinetic energy.</a:t>
            </a:r>
          </a:p>
        </p:txBody>
      </p:sp>
      <p:pic>
        <p:nvPicPr>
          <p:cNvPr id="11" name="Picture 10" descr="8SIJoqz.gif"/>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603416" y="1823680"/>
            <a:ext cx="3836387" cy="2276256"/>
          </a:xfrm>
          <a:prstGeom prst="rect">
            <a:avLst/>
          </a:prstGeom>
        </p:spPr>
      </p:pic>
      <p:graphicFrame>
        <p:nvGraphicFramePr>
          <p:cNvPr id="27" name="Object 26"/>
          <p:cNvGraphicFramePr>
            <a:graphicFrameLocks noChangeAspect="1"/>
          </p:cNvGraphicFramePr>
          <p:nvPr>
            <p:extLst>
              <p:ext uri="{D42A27DB-BD31-4B8C-83A1-F6EECF244321}">
                <p14:modId xmlns:p14="http://schemas.microsoft.com/office/powerpoint/2010/main" val="2529015180"/>
              </p:ext>
            </p:extLst>
          </p:nvPr>
        </p:nvGraphicFramePr>
        <p:xfrm>
          <a:off x="604009" y="2079989"/>
          <a:ext cx="1612900" cy="571500"/>
        </p:xfrm>
        <a:graphic>
          <a:graphicData uri="http://schemas.openxmlformats.org/presentationml/2006/ole">
            <mc:AlternateContent xmlns:mc="http://schemas.openxmlformats.org/markup-compatibility/2006">
              <mc:Choice xmlns:v="urn:schemas-microsoft-com:vml" Requires="v">
                <p:oleObj spid="_x0000_s342473" name="Equation" r:id="rId19" imgW="1612900" imgH="571500" progId="Equation.3">
                  <p:embed/>
                </p:oleObj>
              </mc:Choice>
              <mc:Fallback>
                <p:oleObj name="Equation" r:id="rId19" imgW="1612900" imgH="571500" progId="Equation.3">
                  <p:embed/>
                  <p:pic>
                    <p:nvPicPr>
                      <p:cNvPr id="0" name=""/>
                      <p:cNvPicPr/>
                      <p:nvPr/>
                    </p:nvPicPr>
                    <p:blipFill>
                      <a:blip r:embed="rId20"/>
                      <a:stretch>
                        <a:fillRect/>
                      </a:stretch>
                    </p:blipFill>
                    <p:spPr>
                      <a:xfrm>
                        <a:off x="604009" y="2079989"/>
                        <a:ext cx="1612900" cy="571500"/>
                      </a:xfrm>
                      <a:prstGeom prst="rect">
                        <a:avLst/>
                      </a:prstGeom>
                    </p:spPr>
                  </p:pic>
                </p:oleObj>
              </mc:Fallback>
            </mc:AlternateContent>
          </a:graphicData>
        </a:graphic>
      </p:graphicFrame>
      <p:pic>
        <p:nvPicPr>
          <p:cNvPr id="29" name="Picture 28"/>
          <p:cNvPicPr>
            <a:picLocks noChangeAspect="1"/>
          </p:cNvPicPr>
          <p:nvPr/>
        </p:nvPicPr>
        <p:blipFill>
          <a:blip r:embed="rId21"/>
          <a:stretch>
            <a:fillRect/>
          </a:stretch>
        </p:blipFill>
        <p:spPr>
          <a:xfrm>
            <a:off x="4338855" y="1799253"/>
            <a:ext cx="4781407" cy="2421055"/>
          </a:xfrm>
          <a:prstGeom prst="rect">
            <a:avLst/>
          </a:prstGeom>
        </p:spPr>
      </p:pic>
      <p:graphicFrame>
        <p:nvGraphicFramePr>
          <p:cNvPr id="15" name="Object 14"/>
          <p:cNvGraphicFramePr>
            <a:graphicFrameLocks noChangeAspect="1"/>
          </p:cNvGraphicFramePr>
          <p:nvPr>
            <p:extLst>
              <p:ext uri="{D42A27DB-BD31-4B8C-83A1-F6EECF244321}">
                <p14:modId xmlns:p14="http://schemas.microsoft.com/office/powerpoint/2010/main" val="364618868"/>
              </p:ext>
            </p:extLst>
          </p:nvPr>
        </p:nvGraphicFramePr>
        <p:xfrm>
          <a:off x="2793052" y="5636794"/>
          <a:ext cx="330200" cy="241300"/>
        </p:xfrm>
        <a:graphic>
          <a:graphicData uri="http://schemas.openxmlformats.org/presentationml/2006/ole">
            <mc:AlternateContent xmlns:mc="http://schemas.openxmlformats.org/markup-compatibility/2006">
              <mc:Choice xmlns:v="urn:schemas-microsoft-com:vml" Requires="v">
                <p:oleObj spid="_x0000_s342474" name="Equation" r:id="rId22" imgW="330200" imgH="241300" progId="Equation.3">
                  <p:embed/>
                </p:oleObj>
              </mc:Choice>
              <mc:Fallback>
                <p:oleObj name="Equation" r:id="rId22" imgW="330200" imgH="241300" progId="Equation.3">
                  <p:embed/>
                  <p:pic>
                    <p:nvPicPr>
                      <p:cNvPr id="0" name=""/>
                      <p:cNvPicPr/>
                      <p:nvPr/>
                    </p:nvPicPr>
                    <p:blipFill>
                      <a:blip r:embed="rId23"/>
                      <a:stretch>
                        <a:fillRect/>
                      </a:stretch>
                    </p:blipFill>
                    <p:spPr>
                      <a:xfrm>
                        <a:off x="2793052" y="5636794"/>
                        <a:ext cx="330200" cy="241300"/>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4069305001"/>
              </p:ext>
            </p:extLst>
          </p:nvPr>
        </p:nvGraphicFramePr>
        <p:xfrm>
          <a:off x="2230385" y="5370508"/>
          <a:ext cx="546100" cy="876300"/>
        </p:xfrm>
        <a:graphic>
          <a:graphicData uri="http://schemas.openxmlformats.org/presentationml/2006/ole">
            <mc:AlternateContent xmlns:mc="http://schemas.openxmlformats.org/markup-compatibility/2006">
              <mc:Choice xmlns:v="urn:schemas-microsoft-com:vml" Requires="v">
                <p:oleObj spid="_x0000_s342475" name="Equation" r:id="rId24" imgW="546100" imgH="876300" progId="Equation.3">
                  <p:embed/>
                </p:oleObj>
              </mc:Choice>
              <mc:Fallback>
                <p:oleObj name="Equation" r:id="rId24" imgW="546100" imgH="876300" progId="Equation.3">
                  <p:embed/>
                  <p:pic>
                    <p:nvPicPr>
                      <p:cNvPr id="0" name=""/>
                      <p:cNvPicPr/>
                      <p:nvPr/>
                    </p:nvPicPr>
                    <p:blipFill>
                      <a:blip r:embed="rId25"/>
                      <a:stretch>
                        <a:fillRect/>
                      </a:stretch>
                    </p:blipFill>
                    <p:spPr>
                      <a:xfrm>
                        <a:off x="2230385" y="5370508"/>
                        <a:ext cx="546100" cy="876300"/>
                      </a:xfrm>
                      <a:prstGeom prst="rect">
                        <a:avLst/>
                      </a:prstGeom>
                    </p:spPr>
                  </p:pic>
                </p:oleObj>
              </mc:Fallback>
            </mc:AlternateContent>
          </a:graphicData>
        </a:graphic>
      </p:graphicFrame>
      <p:grpSp>
        <p:nvGrpSpPr>
          <p:cNvPr id="26" name="Group 25"/>
          <p:cNvGrpSpPr/>
          <p:nvPr/>
        </p:nvGrpSpPr>
        <p:grpSpPr>
          <a:xfrm>
            <a:off x="7702580" y="4306803"/>
            <a:ext cx="1441420" cy="2349566"/>
            <a:chOff x="7702580" y="4306803"/>
            <a:chExt cx="1441420" cy="2349566"/>
          </a:xfrm>
        </p:grpSpPr>
        <p:grpSp>
          <p:nvGrpSpPr>
            <p:cNvPr id="31" name="Group 30"/>
            <p:cNvGrpSpPr/>
            <p:nvPr/>
          </p:nvGrpSpPr>
          <p:grpSpPr>
            <a:xfrm>
              <a:off x="7907895" y="5006706"/>
              <a:ext cx="414420" cy="1649663"/>
              <a:chOff x="3088106" y="2727158"/>
              <a:chExt cx="414420" cy="1649663"/>
            </a:xfrm>
          </p:grpSpPr>
          <p:sp>
            <p:nvSpPr>
              <p:cNvPr id="32" name="Oval 31"/>
              <p:cNvSpPr/>
              <p:nvPr/>
            </p:nvSpPr>
            <p:spPr>
              <a:xfrm>
                <a:off x="3168316" y="2727158"/>
                <a:ext cx="200526" cy="200526"/>
              </a:xfrm>
              <a:prstGeom prst="ellipse">
                <a:avLst/>
              </a:prstGeom>
              <a:solidFill>
                <a:srgbClr val="FF0000"/>
              </a:solidFill>
              <a:ln>
                <a:no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33" name="Arc 32"/>
              <p:cNvSpPr/>
              <p:nvPr/>
            </p:nvSpPr>
            <p:spPr bwMode="auto">
              <a:xfrm rot="19708927">
                <a:off x="3088106" y="3287105"/>
                <a:ext cx="414420" cy="402580"/>
              </a:xfrm>
              <a:prstGeom prst="arc">
                <a:avLst>
                  <a:gd name="adj1" fmla="val 8696072"/>
                  <a:gd name="adj2" fmla="val 0"/>
                </a:avLst>
              </a:prstGeom>
              <a:solidFill>
                <a:srgbClr val="FFFFFF"/>
              </a:solidFill>
              <a:ln w="9525" cap="flat" cmpd="sng" algn="ctr">
                <a:solidFill>
                  <a:schemeClr val="tx1"/>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cxnSp>
            <p:nvCxnSpPr>
              <p:cNvPr id="34" name="Straight Connector 33"/>
              <p:cNvCxnSpPr>
                <a:stCxn id="32" idx="4"/>
                <a:endCxn id="35" idx="4"/>
              </p:cNvCxnSpPr>
              <p:nvPr/>
            </p:nvCxnSpPr>
            <p:spPr bwMode="auto">
              <a:xfrm>
                <a:off x="3268579" y="2927684"/>
                <a:ext cx="32085" cy="144913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5" name="Oval 34"/>
              <p:cNvSpPr/>
              <p:nvPr/>
            </p:nvSpPr>
            <p:spPr>
              <a:xfrm>
                <a:off x="3200401" y="4176295"/>
                <a:ext cx="200526" cy="200526"/>
              </a:xfrm>
              <a:prstGeom prst="ellipse">
                <a:avLst/>
              </a:prstGeom>
              <a:solidFill>
                <a:srgbClr val="FF0000"/>
              </a:solidFill>
              <a:ln>
                <a:no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grpSp>
        <p:sp>
          <p:nvSpPr>
            <p:cNvPr id="7" name="Rectangle 6"/>
            <p:cNvSpPr/>
            <p:nvPr/>
          </p:nvSpPr>
          <p:spPr>
            <a:xfrm>
              <a:off x="8252016" y="4991109"/>
              <a:ext cx="684803" cy="400110"/>
            </a:xfrm>
            <a:prstGeom prst="rect">
              <a:avLst/>
            </a:prstGeom>
          </p:spPr>
          <p:txBody>
            <a:bodyPr wrap="none">
              <a:spAutoFit/>
            </a:bodyPr>
            <a:lstStyle/>
            <a:p>
              <a:r>
                <a:rPr lang="en-US" sz="2000" dirty="0" smtClean="0">
                  <a:solidFill>
                    <a:srgbClr val="000000"/>
                  </a:solidFill>
                  <a:latin typeface="Times New Roman"/>
                  <a:ea typeface="ＭＳ Ｐゴシック"/>
                  <a:cs typeface="Times New Roman"/>
                </a:rPr>
                <a:t>hand</a:t>
              </a:r>
              <a:endParaRPr lang="en-US" dirty="0"/>
            </a:p>
          </p:txBody>
        </p:sp>
        <p:sp>
          <p:nvSpPr>
            <p:cNvPr id="36" name="Rectangle 35"/>
            <p:cNvSpPr/>
            <p:nvPr/>
          </p:nvSpPr>
          <p:spPr>
            <a:xfrm>
              <a:off x="8190256" y="5741156"/>
              <a:ext cx="583413" cy="400110"/>
            </a:xfrm>
            <a:prstGeom prst="rect">
              <a:avLst/>
            </a:prstGeom>
          </p:spPr>
          <p:txBody>
            <a:bodyPr wrap="none">
              <a:spAutoFit/>
            </a:bodyPr>
            <a:lstStyle/>
            <a:p>
              <a:r>
                <a:rPr lang="en-US" sz="2000" dirty="0" smtClean="0">
                  <a:solidFill>
                    <a:srgbClr val="000000"/>
                  </a:solidFill>
                  <a:latin typeface="Times New Roman"/>
                  <a:ea typeface="ＭＳ Ｐゴシック"/>
                  <a:cs typeface="Times New Roman"/>
                </a:rPr>
                <a:t>arm</a:t>
              </a:r>
              <a:endParaRPr lang="en-US" dirty="0"/>
            </a:p>
          </p:txBody>
        </p:sp>
        <p:sp>
          <p:nvSpPr>
            <p:cNvPr id="37" name="Rectangle 36"/>
            <p:cNvSpPr/>
            <p:nvPr/>
          </p:nvSpPr>
          <p:spPr>
            <a:xfrm>
              <a:off x="7702580" y="4306803"/>
              <a:ext cx="1441420" cy="605294"/>
            </a:xfrm>
            <a:prstGeom prst="rect">
              <a:avLst/>
            </a:prstGeom>
          </p:spPr>
          <p:txBody>
            <a:bodyPr wrap="none">
              <a:spAutoFit/>
            </a:bodyPr>
            <a:lstStyle/>
            <a:p>
              <a:r>
                <a:rPr lang="en-US" sz="2000" dirty="0" err="1" smtClean="0">
                  <a:solidFill>
                    <a:srgbClr val="000000"/>
                  </a:solidFill>
                  <a:latin typeface="Times New Roman"/>
                  <a:ea typeface="ＭＳ Ｐゴシック"/>
                  <a:cs typeface="Times New Roman"/>
                </a:rPr>
                <a:t>F</a:t>
              </a:r>
              <a:r>
                <a:rPr lang="en-US" sz="2000" baseline="-25000" dirty="0" err="1" smtClean="0">
                  <a:solidFill>
                    <a:srgbClr val="000000"/>
                  </a:solidFill>
                  <a:latin typeface="Times New Roman"/>
                  <a:ea typeface="ＭＳ Ｐゴシック"/>
                  <a:cs typeface="Times New Roman"/>
                </a:rPr>
                <a:t>ah</a:t>
              </a:r>
              <a:r>
                <a:rPr lang="en-US" sz="2000" dirty="0" smtClean="0">
                  <a:solidFill>
                    <a:srgbClr val="000000"/>
                  </a:solidFill>
                  <a:latin typeface="Times New Roman"/>
                  <a:ea typeface="ＭＳ Ｐゴシック"/>
                  <a:cs typeface="Times New Roman"/>
                </a:rPr>
                <a:t> = -</a:t>
              </a:r>
              <a:r>
                <a:rPr lang="en-US" sz="2000" dirty="0" err="1" smtClean="0">
                  <a:solidFill>
                    <a:srgbClr val="000000"/>
                  </a:solidFill>
                  <a:latin typeface="Times New Roman"/>
                  <a:ea typeface="ＭＳ Ｐゴシック"/>
                  <a:cs typeface="Times New Roman"/>
                </a:rPr>
                <a:t>F</a:t>
              </a:r>
              <a:r>
                <a:rPr lang="en-US" sz="2000" baseline="-25000" dirty="0" err="1" smtClean="0">
                  <a:solidFill>
                    <a:srgbClr val="000000"/>
                  </a:solidFill>
                  <a:latin typeface="Times New Roman"/>
                  <a:ea typeface="ＭＳ Ｐゴシック"/>
                  <a:cs typeface="Times New Roman"/>
                </a:rPr>
                <a:t>ha</a:t>
              </a:r>
              <a:endParaRPr lang="en-US" sz="2000" baseline="-25000" dirty="0" smtClean="0">
                <a:solidFill>
                  <a:srgbClr val="000000"/>
                </a:solidFill>
                <a:latin typeface="Times New Roman"/>
                <a:ea typeface="ＭＳ Ｐゴシック"/>
                <a:cs typeface="Times New Roman"/>
              </a:endParaRPr>
            </a:p>
            <a:p>
              <a:r>
                <a:rPr lang="en-US" sz="2000" baseline="-25000" dirty="0" smtClean="0">
                  <a:solidFill>
                    <a:srgbClr val="000000"/>
                  </a:solidFill>
                  <a:latin typeface="Times New Roman"/>
                  <a:ea typeface="ＭＳ Ｐゴシック"/>
                  <a:cs typeface="Times New Roman"/>
                </a:rPr>
                <a:t>inward    outward</a:t>
              </a:r>
              <a:endParaRPr lang="en-US" dirty="0"/>
            </a:p>
          </p:txBody>
        </p:sp>
      </p:grpSp>
    </p:spTree>
    <p:extLst>
      <p:ext uri="{BB962C8B-B14F-4D97-AF65-F5344CB8AC3E}">
        <p14:creationId xmlns:p14="http://schemas.microsoft.com/office/powerpoint/2010/main" val="27099439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Example 11.7 Dumbbell collision</a:t>
            </a:r>
            <a:endParaRPr lang="en-US" dirty="0"/>
          </a:p>
        </p:txBody>
      </p:sp>
      <p:sp>
        <p:nvSpPr>
          <p:cNvPr id="8" name="Content Placeholder 7"/>
          <p:cNvSpPr>
            <a:spLocks noGrp="1"/>
          </p:cNvSpPr>
          <p:nvPr>
            <p:ph idx="1"/>
          </p:nvPr>
        </p:nvSpPr>
        <p:spPr>
          <a:xfrm>
            <a:off x="365125" y="1874520"/>
            <a:ext cx="5809865" cy="4718304"/>
          </a:xfrm>
        </p:spPr>
        <p:txBody>
          <a:bodyPr/>
          <a:lstStyle/>
          <a:p>
            <a:pPr marL="0" indent="0">
              <a:buNone/>
            </a:pPr>
            <a:r>
              <a:rPr lang="en-US" dirty="0"/>
              <a:t>T</a:t>
            </a:r>
            <a:r>
              <a:rPr lang="en-US" dirty="0" smtClean="0"/>
              <a:t>wo identical pucks B and C, each of inertia </a:t>
            </a:r>
            <a:r>
              <a:rPr lang="en-US" i="1" dirty="0" smtClean="0"/>
              <a:t>m</a:t>
            </a:r>
            <a:r>
              <a:rPr lang="en-US" dirty="0" smtClean="0"/>
              <a:t>, are connected by a rod of negligible inertia and length </a:t>
            </a:r>
            <a:r>
              <a:rPr lang="en-US" i="1" dirty="0"/>
              <a:t>ℓ</a:t>
            </a:r>
            <a:r>
              <a:rPr lang="en-US" dirty="0" smtClean="0"/>
              <a:t> that is free to rotate about a fixed axis through its center. A third identical puck A, initially moving at speed </a:t>
            </a:r>
            <a:r>
              <a:rPr lang="en-US" i="1" dirty="0" smtClean="0"/>
              <a:t>υ</a:t>
            </a:r>
            <a:r>
              <a:rPr lang="en-US" baseline="-25000" dirty="0" smtClean="0"/>
              <a:t>i</a:t>
            </a:r>
            <a:r>
              <a:rPr lang="en-US" dirty="0" smtClean="0"/>
              <a:t>, strikes the combination as shown. </a:t>
            </a:r>
            <a:r>
              <a:rPr lang="en-US" i="1" dirty="0" smtClean="0"/>
              <a:t>After the elastic collision, what are the rotational velocity of the dumbbell and the velocity of puck A?</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11.5: Angular momentum</a:t>
            </a:r>
            <a:endParaRPr lang="en-US" dirty="0"/>
          </a:p>
        </p:txBody>
      </p:sp>
      <p:pic>
        <p:nvPicPr>
          <p:cNvPr id="13" name="Picture 12" descr="11_33_Figure.jpg"/>
          <p:cNvPicPr>
            <a:picLocks noChangeAspect="1"/>
          </p:cNvPicPr>
          <p:nvPr/>
        </p:nvPicPr>
        <p:blipFill rotWithShape="1">
          <a:blip r:embed="rId2">
            <a:extLst>
              <a:ext uri="{28A0092B-C50C-407E-A947-70E740481C1C}">
                <a14:useLocalDpi xmlns:a14="http://schemas.microsoft.com/office/drawing/2010/main" val="0"/>
              </a:ext>
            </a:extLst>
          </a:blip>
          <a:srcRect b="2606"/>
          <a:stretch/>
        </p:blipFill>
        <p:spPr>
          <a:xfrm>
            <a:off x="6292599" y="2391360"/>
            <a:ext cx="2706188" cy="3222036"/>
          </a:xfrm>
          <a:prstGeom prst="rect">
            <a:avLst/>
          </a:prstGeom>
        </p:spPr>
      </p:pic>
    </p:spTree>
    <p:extLst>
      <p:ext uri="{BB962C8B-B14F-4D97-AF65-F5344CB8AC3E}">
        <p14:creationId xmlns:p14="http://schemas.microsoft.com/office/powerpoint/2010/main" val="302871466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dirty="0"/>
              <a:t>Example 11.7 Dumbbell </a:t>
            </a:r>
            <a:r>
              <a:rPr lang="en-US" dirty="0" smtClean="0"/>
              <a:t>collision (cont.)</a:t>
            </a:r>
            <a:endParaRPr lang="en-US" dirty="0"/>
          </a:p>
        </p:txBody>
      </p:sp>
      <p:sp>
        <p:nvSpPr>
          <p:cNvPr id="10" name="Content Placeholder 9"/>
          <p:cNvSpPr>
            <a:spLocks noGrp="1"/>
          </p:cNvSpPr>
          <p:nvPr>
            <p:ph idx="1"/>
          </p:nvPr>
        </p:nvSpPr>
        <p:spPr>
          <a:xfrm>
            <a:off x="365125" y="1874520"/>
            <a:ext cx="8285382" cy="4718304"/>
          </a:xfrm>
        </p:spPr>
        <p:txBody>
          <a:bodyPr/>
          <a:lstStyle/>
          <a:p>
            <a:pPr marL="0" indent="0">
              <a:buNone/>
            </a:pPr>
            <a:r>
              <a:rPr lang="en-US" sz="2400" dirty="0" smtClean="0"/>
              <a:t>❶ GETTING </a:t>
            </a:r>
            <a:r>
              <a:rPr lang="en-US" sz="2400" dirty="0"/>
              <a:t>STARTED </a:t>
            </a:r>
            <a:r>
              <a:rPr lang="en-US" sz="2400" dirty="0" smtClean="0"/>
              <a:t>Begin with </a:t>
            </a:r>
            <a:r>
              <a:rPr lang="en-US" sz="2400" dirty="0"/>
              <a:t>a two-part sketch </a:t>
            </a:r>
            <a:r>
              <a:rPr lang="en-US" sz="2400" dirty="0" smtClean="0"/>
              <a:t/>
            </a:r>
            <a:br>
              <a:rPr lang="en-US" sz="2400" dirty="0" smtClean="0"/>
            </a:br>
            <a:r>
              <a:rPr lang="en-US" sz="2400" dirty="0" smtClean="0"/>
              <a:t>(</a:t>
            </a:r>
            <a:r>
              <a:rPr lang="en-US" sz="2400" dirty="0"/>
              <a:t>Figure 11.34), choosing an </a:t>
            </a:r>
            <a:r>
              <a:rPr lang="en-US" sz="2400" i="1" dirty="0"/>
              <a:t>x</a:t>
            </a:r>
            <a:r>
              <a:rPr lang="en-US" sz="2400" dirty="0"/>
              <a:t> axis in the direction of A’s initial motion and choosing counterclockwise as the positive direction of rotation (this is the direction in which I expect the dumbbell to rotate after the </a:t>
            </a:r>
            <a:r>
              <a:rPr lang="en-US" sz="2400" dirty="0" smtClean="0"/>
              <a:t>collision, but it doesn’t matter which direction you chose).</a:t>
            </a:r>
            <a:endParaRPr lang="en-US" sz="2400"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11.5: Angular momentum</a:t>
            </a:r>
          </a:p>
        </p:txBody>
      </p:sp>
      <p:pic>
        <p:nvPicPr>
          <p:cNvPr id="9" name="Picture 8" descr="11_34_Figure.jpg"/>
          <p:cNvPicPr>
            <a:picLocks noChangeAspect="1"/>
          </p:cNvPicPr>
          <p:nvPr/>
        </p:nvPicPr>
        <p:blipFill rotWithShape="1">
          <a:blip r:embed="rId3">
            <a:extLst>
              <a:ext uri="{28A0092B-C50C-407E-A947-70E740481C1C}">
                <a14:useLocalDpi xmlns:a14="http://schemas.microsoft.com/office/drawing/2010/main" val="0"/>
              </a:ext>
            </a:extLst>
          </a:blip>
          <a:srcRect b="3412"/>
          <a:stretch/>
        </p:blipFill>
        <p:spPr>
          <a:xfrm>
            <a:off x="2288207" y="3883673"/>
            <a:ext cx="4567587" cy="2842144"/>
          </a:xfrm>
          <a:prstGeom prst="rect">
            <a:avLst/>
          </a:prstGeom>
        </p:spPr>
      </p:pic>
    </p:spTree>
    <p:extLst>
      <p:ext uri="{BB962C8B-B14F-4D97-AF65-F5344CB8AC3E}">
        <p14:creationId xmlns:p14="http://schemas.microsoft.com/office/powerpoint/2010/main" val="327306939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dirty="0"/>
              <a:t>Example 11.7 Dumbbell collision (cont.)</a:t>
            </a:r>
          </a:p>
        </p:txBody>
      </p:sp>
      <p:sp>
        <p:nvSpPr>
          <p:cNvPr id="10" name="Content Placeholder 9"/>
          <p:cNvSpPr>
            <a:spLocks noGrp="1"/>
          </p:cNvSpPr>
          <p:nvPr>
            <p:ph idx="1"/>
          </p:nvPr>
        </p:nvSpPr>
        <p:spPr>
          <a:xfrm>
            <a:off x="365125" y="1874520"/>
            <a:ext cx="8285382" cy="4718304"/>
          </a:xfrm>
        </p:spPr>
        <p:txBody>
          <a:bodyPr/>
          <a:lstStyle/>
          <a:p>
            <a:pPr marL="0" indent="0">
              <a:buNone/>
            </a:pPr>
            <a:r>
              <a:rPr lang="en-US" sz="2400" dirty="0" smtClean="0"/>
              <a:t>❶ GETTING </a:t>
            </a:r>
            <a:r>
              <a:rPr lang="en-US" sz="2400" dirty="0"/>
              <a:t>STARTED Because A hits B head-on and because the inertia of the dumbbell is twice that of A, I expect </a:t>
            </a:r>
            <a:r>
              <a:rPr lang="en-US" sz="2400" dirty="0" smtClean="0"/>
              <a:t>A to </a:t>
            </a:r>
            <a:r>
              <a:rPr lang="en-US" sz="2400" dirty="0"/>
              <a:t>bounce back and move in the negative </a:t>
            </a:r>
            <a:r>
              <a:rPr lang="en-US" sz="2400" i="1" dirty="0"/>
              <a:t>x</a:t>
            </a:r>
            <a:r>
              <a:rPr lang="en-US" sz="2400" dirty="0"/>
              <a:t> direction after the collision, as my after-collision sketch shows.</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11.5: Angular momentum</a:t>
            </a:r>
          </a:p>
        </p:txBody>
      </p:sp>
      <p:pic>
        <p:nvPicPr>
          <p:cNvPr id="9" name="Picture 8" descr="11_34_Figure.jpg"/>
          <p:cNvPicPr>
            <a:picLocks noChangeAspect="1"/>
          </p:cNvPicPr>
          <p:nvPr/>
        </p:nvPicPr>
        <p:blipFill rotWithShape="1">
          <a:blip r:embed="rId3">
            <a:extLst>
              <a:ext uri="{28A0092B-C50C-407E-A947-70E740481C1C}">
                <a14:useLocalDpi xmlns:a14="http://schemas.microsoft.com/office/drawing/2010/main" val="0"/>
              </a:ext>
            </a:extLst>
          </a:blip>
          <a:srcRect b="3412"/>
          <a:stretch/>
        </p:blipFill>
        <p:spPr>
          <a:xfrm>
            <a:off x="2090614" y="3532384"/>
            <a:ext cx="4962772" cy="3088045"/>
          </a:xfrm>
          <a:prstGeom prst="rect">
            <a:avLst/>
          </a:prstGeom>
        </p:spPr>
      </p:pic>
    </p:spTree>
    <p:extLst>
      <p:ext uri="{BB962C8B-B14F-4D97-AF65-F5344CB8AC3E}">
        <p14:creationId xmlns:p14="http://schemas.microsoft.com/office/powerpoint/2010/main" val="289687979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a:xfrm>
            <a:off x="0" y="601550"/>
            <a:ext cx="9144000" cy="553998"/>
          </a:xfrm>
        </p:spPr>
        <p:txBody>
          <a:bodyPr/>
          <a:lstStyle/>
          <a:p>
            <a:r>
              <a:rPr lang="en-US" dirty="0">
                <a:solidFill>
                  <a:srgbClr val="FFFFFF"/>
                </a:solidFill>
              </a:rPr>
              <a:t>Example 11.7 Dumbbell collision (cont.)</a:t>
            </a:r>
          </a:p>
        </p:txBody>
      </p:sp>
      <p:sp>
        <p:nvSpPr>
          <p:cNvPr id="10" name="Content Placeholder 9"/>
          <p:cNvSpPr>
            <a:spLocks noGrp="1"/>
          </p:cNvSpPr>
          <p:nvPr>
            <p:ph idx="1"/>
          </p:nvPr>
        </p:nvSpPr>
        <p:spPr>
          <a:xfrm>
            <a:off x="0" y="1146880"/>
            <a:ext cx="9144000" cy="4718304"/>
          </a:xfrm>
        </p:spPr>
        <p:txBody>
          <a:bodyPr/>
          <a:lstStyle/>
          <a:p>
            <a:pPr marL="0" indent="0">
              <a:buNone/>
            </a:pPr>
            <a:r>
              <a:rPr lang="en-US" sz="2400" dirty="0"/>
              <a:t>❷ DEVISE PLAN In elastic collisions the </a:t>
            </a:r>
            <a:r>
              <a:rPr lang="en-US" sz="2400" i="1" dirty="0"/>
              <a:t>kinetic energy of the system remains constant</a:t>
            </a:r>
            <a:r>
              <a:rPr lang="en-US" sz="2400" dirty="0"/>
              <a:t> (see Section 5.5). In this collision I need to consider the kinetic energy of puck A and the rotational kinetic energy of the dumbbell. Because there are two unknowns—A’s final velocity and the dumbbell’s final rotational velocity—I need an additional law to determine both. To this end I apply </a:t>
            </a:r>
            <a:r>
              <a:rPr lang="en-US" sz="2400" i="1" dirty="0"/>
              <a:t>conservation of angular momentum </a:t>
            </a:r>
            <a:r>
              <a:rPr lang="en-US" sz="2400" dirty="0"/>
              <a:t>(Eq. 11.38) to the system comprising puck A and the dumbbell.</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a:xfrm>
            <a:off x="0" y="-317516"/>
            <a:ext cx="9144000" cy="1157760"/>
          </a:xfrm>
        </p:spPr>
        <p:txBody>
          <a:bodyPr/>
          <a:lstStyle/>
          <a:p>
            <a:r>
              <a:rPr lang="en-US" dirty="0"/>
              <a:t>Section 11.5: Angular momentum</a:t>
            </a:r>
          </a:p>
        </p:txBody>
      </p:sp>
      <p:pic>
        <p:nvPicPr>
          <p:cNvPr id="6" name="Picture 5" descr="11_34_Figure.jpg"/>
          <p:cNvPicPr>
            <a:picLocks noChangeAspect="1"/>
          </p:cNvPicPr>
          <p:nvPr/>
        </p:nvPicPr>
        <p:blipFill rotWithShape="1">
          <a:blip r:embed="rId3">
            <a:extLst>
              <a:ext uri="{28A0092B-C50C-407E-A947-70E740481C1C}">
                <a14:useLocalDpi xmlns:a14="http://schemas.microsoft.com/office/drawing/2010/main" val="0"/>
              </a:ext>
            </a:extLst>
          </a:blip>
          <a:srcRect b="3412"/>
          <a:stretch/>
        </p:blipFill>
        <p:spPr>
          <a:xfrm>
            <a:off x="2469047" y="3876332"/>
            <a:ext cx="4346230" cy="2704407"/>
          </a:xfrm>
          <a:prstGeom prst="rect">
            <a:avLst/>
          </a:prstGeom>
        </p:spPr>
      </p:pic>
    </p:spTree>
    <p:extLst>
      <p:ext uri="{BB962C8B-B14F-4D97-AF65-F5344CB8AC3E}">
        <p14:creationId xmlns:p14="http://schemas.microsoft.com/office/powerpoint/2010/main" val="85053736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a:xfrm>
            <a:off x="0" y="601550"/>
            <a:ext cx="9144000" cy="553998"/>
          </a:xfrm>
        </p:spPr>
        <p:txBody>
          <a:bodyPr/>
          <a:lstStyle/>
          <a:p>
            <a:r>
              <a:rPr lang="en-US" dirty="0" smtClean="0">
                <a:solidFill>
                  <a:srgbClr val="FFFFFF"/>
                </a:solidFill>
              </a:rPr>
              <a:t>Example 11.7 Dumbbell collision (cont.)</a:t>
            </a:r>
            <a:endParaRPr lang="en-US" dirty="0">
              <a:solidFill>
                <a:srgbClr val="FFFFFF"/>
              </a:solidFill>
            </a:endParaRPr>
          </a:p>
        </p:txBody>
      </p:sp>
      <p:sp>
        <p:nvSpPr>
          <p:cNvPr id="10" name="Content Placeholder 9"/>
          <p:cNvSpPr>
            <a:spLocks noGrp="1"/>
          </p:cNvSpPr>
          <p:nvPr>
            <p:ph idx="1"/>
          </p:nvPr>
        </p:nvSpPr>
        <p:spPr>
          <a:xfrm>
            <a:off x="0" y="1133650"/>
            <a:ext cx="9144000" cy="4718304"/>
          </a:xfrm>
        </p:spPr>
        <p:txBody>
          <a:bodyPr/>
          <a:lstStyle/>
          <a:p>
            <a:pPr marL="0" indent="0">
              <a:buNone/>
            </a:pPr>
            <a:r>
              <a:rPr lang="en-US" dirty="0" smtClean="0"/>
              <a:t>❸ EXECUTE PLAN The initial kinetic energy of the system is that of puck A,         </a:t>
            </a:r>
            <a:r>
              <a:rPr lang="en-US" spc="-300" dirty="0" smtClean="0"/>
              <a:t> </a:t>
            </a:r>
            <a:r>
              <a:rPr lang="en-US" dirty="0" smtClean="0"/>
              <a:t>. The final kinetic energy is the sum of the (translational) final kinetic energy of A and the rotational kinetic energy of the dumbbell, </a:t>
            </a:r>
            <a:r>
              <a:rPr lang="en-US" dirty="0"/>
              <a:t> </a:t>
            </a:r>
            <a:r>
              <a:rPr lang="en-US" dirty="0" smtClean="0"/>
              <a:t>                              , where </a:t>
            </a:r>
            <a:r>
              <a:rPr lang="en-US" i="1" dirty="0" smtClean="0"/>
              <a:t>I</a:t>
            </a:r>
            <a:r>
              <a:rPr lang="en-US" dirty="0" smtClean="0"/>
              <a:t> is the rotational inertia of the dumbbell.</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a:xfrm>
            <a:off x="0" y="-277826"/>
            <a:ext cx="9144000" cy="1157760"/>
          </a:xfrm>
        </p:spPr>
        <p:txBody>
          <a:bodyPr/>
          <a:lstStyle/>
          <a:p>
            <a:r>
              <a:rPr lang="en-US" dirty="0" smtClean="0"/>
              <a:t>Section 11.5: Angular momentum</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94833774"/>
              </p:ext>
            </p:extLst>
          </p:nvPr>
        </p:nvGraphicFramePr>
        <p:xfrm>
          <a:off x="2636941" y="1575824"/>
          <a:ext cx="812800" cy="520700"/>
        </p:xfrm>
        <a:graphic>
          <a:graphicData uri="http://schemas.openxmlformats.org/presentationml/2006/ole">
            <mc:AlternateContent xmlns:mc="http://schemas.openxmlformats.org/markup-compatibility/2006">
              <mc:Choice xmlns:v="urn:schemas-microsoft-com:vml" Requires="v">
                <p:oleObj spid="_x0000_s72600" name="Equation" r:id="rId4" imgW="812800" imgH="520700" progId="Equation.DSMT4">
                  <p:embed/>
                </p:oleObj>
              </mc:Choice>
              <mc:Fallback>
                <p:oleObj name="Equation" r:id="rId4" imgW="812800" imgH="520700" progId="Equation.DSMT4">
                  <p:embed/>
                  <p:pic>
                    <p:nvPicPr>
                      <p:cNvPr id="0" name=""/>
                      <p:cNvPicPr/>
                      <p:nvPr/>
                    </p:nvPicPr>
                    <p:blipFill>
                      <a:blip r:embed="rId5"/>
                      <a:stretch>
                        <a:fillRect/>
                      </a:stretch>
                    </p:blipFill>
                    <p:spPr>
                      <a:xfrm>
                        <a:off x="2636941" y="1575824"/>
                        <a:ext cx="812800" cy="5207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508262622"/>
              </p:ext>
            </p:extLst>
          </p:nvPr>
        </p:nvGraphicFramePr>
        <p:xfrm>
          <a:off x="4650237" y="2428659"/>
          <a:ext cx="2667000" cy="520700"/>
        </p:xfrm>
        <a:graphic>
          <a:graphicData uri="http://schemas.openxmlformats.org/presentationml/2006/ole">
            <mc:AlternateContent xmlns:mc="http://schemas.openxmlformats.org/markup-compatibility/2006">
              <mc:Choice xmlns:v="urn:schemas-microsoft-com:vml" Requires="v">
                <p:oleObj spid="_x0000_s72601" name="Equation" r:id="rId6" imgW="2667000" imgH="520700" progId="Equation.3">
                  <p:embed/>
                </p:oleObj>
              </mc:Choice>
              <mc:Fallback>
                <p:oleObj name="Equation" r:id="rId6" imgW="2667000" imgH="520700" progId="Equation.3">
                  <p:embed/>
                  <p:pic>
                    <p:nvPicPr>
                      <p:cNvPr id="0" name=""/>
                      <p:cNvPicPr/>
                      <p:nvPr/>
                    </p:nvPicPr>
                    <p:blipFill>
                      <a:blip r:embed="rId7"/>
                      <a:stretch>
                        <a:fillRect/>
                      </a:stretch>
                    </p:blipFill>
                    <p:spPr>
                      <a:xfrm>
                        <a:off x="4650237" y="2428659"/>
                        <a:ext cx="2667000" cy="520700"/>
                      </a:xfrm>
                      <a:prstGeom prst="rect">
                        <a:avLst/>
                      </a:prstGeom>
                    </p:spPr>
                  </p:pic>
                </p:oleObj>
              </mc:Fallback>
            </mc:AlternateContent>
          </a:graphicData>
        </a:graphic>
      </p:graphicFrame>
      <p:pic>
        <p:nvPicPr>
          <p:cNvPr id="8" name="Picture 7" descr="11_34_Figure.jpg"/>
          <p:cNvPicPr>
            <a:picLocks noChangeAspect="1"/>
          </p:cNvPicPr>
          <p:nvPr/>
        </p:nvPicPr>
        <p:blipFill rotWithShape="1">
          <a:blip r:embed="rId8">
            <a:extLst>
              <a:ext uri="{28A0092B-C50C-407E-A947-70E740481C1C}">
                <a14:useLocalDpi xmlns:a14="http://schemas.microsoft.com/office/drawing/2010/main" val="0"/>
              </a:ext>
            </a:extLst>
          </a:blip>
          <a:srcRect b="3412"/>
          <a:stretch/>
        </p:blipFill>
        <p:spPr>
          <a:xfrm>
            <a:off x="2469047" y="3876332"/>
            <a:ext cx="4346230" cy="2704407"/>
          </a:xfrm>
          <a:prstGeom prst="rect">
            <a:avLst/>
          </a:prstGeom>
        </p:spPr>
      </p:pic>
    </p:spTree>
    <p:extLst>
      <p:ext uri="{BB962C8B-B14F-4D97-AF65-F5344CB8AC3E}">
        <p14:creationId xmlns:p14="http://schemas.microsoft.com/office/powerpoint/2010/main" val="339473319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a:xfrm>
            <a:off x="0" y="601550"/>
            <a:ext cx="9144000" cy="553998"/>
          </a:xfrm>
        </p:spPr>
        <p:txBody>
          <a:bodyPr/>
          <a:lstStyle/>
          <a:p>
            <a:r>
              <a:rPr lang="en-US" dirty="0" smtClean="0">
                <a:solidFill>
                  <a:srgbClr val="FFFFFF"/>
                </a:solidFill>
              </a:rPr>
              <a:t>Example 11.7 Dumbbell collision (cont.)</a:t>
            </a:r>
            <a:endParaRPr lang="en-US" dirty="0">
              <a:solidFill>
                <a:srgbClr val="FFFFFF"/>
              </a:solidFill>
            </a:endParaRPr>
          </a:p>
        </p:txBody>
      </p:sp>
      <p:sp>
        <p:nvSpPr>
          <p:cNvPr id="10" name="Content Placeholder 9"/>
          <p:cNvSpPr>
            <a:spLocks noGrp="1"/>
          </p:cNvSpPr>
          <p:nvPr>
            <p:ph idx="1"/>
          </p:nvPr>
        </p:nvSpPr>
        <p:spPr>
          <a:xfrm>
            <a:off x="0" y="1874520"/>
            <a:ext cx="8594725" cy="4718304"/>
          </a:xfrm>
        </p:spPr>
        <p:txBody>
          <a:bodyPr/>
          <a:lstStyle/>
          <a:p>
            <a:pPr marL="0" indent="0">
              <a:buNone/>
            </a:pPr>
            <a:r>
              <a:rPr lang="en-US" dirty="0" smtClean="0"/>
              <a:t>❸ EXECUTE </a:t>
            </a:r>
            <a:r>
              <a:rPr lang="en-US" dirty="0"/>
              <a:t>PLAN Ignoring the negligible inertia of the rod, I can say that each puck in the dumbbell contributes a rotational inertia </a:t>
            </a:r>
            <a:r>
              <a:rPr lang="en-US" i="1" dirty="0"/>
              <a:t>m</a:t>
            </a:r>
            <a:r>
              <a:rPr lang="en-US" dirty="0" smtClean="0"/>
              <a:t>(</a:t>
            </a:r>
            <a:r>
              <a:rPr lang="en-US" i="1" dirty="0" smtClean="0"/>
              <a:t>ℓ</a:t>
            </a:r>
            <a:r>
              <a:rPr lang="en-US" dirty="0" smtClean="0"/>
              <a:t>/2</a:t>
            </a:r>
            <a:r>
              <a:rPr lang="en-US" dirty="0"/>
              <a:t>)</a:t>
            </a:r>
            <a:r>
              <a:rPr lang="en-US" baseline="30000" dirty="0"/>
              <a:t>2</a:t>
            </a:r>
            <a:r>
              <a:rPr lang="en-US" dirty="0"/>
              <a:t> given by </a:t>
            </a:r>
            <a:r>
              <a:rPr lang="en-US" dirty="0" smtClean="0"/>
              <a:t>Eq</a:t>
            </a:r>
            <a:r>
              <a:rPr lang="en-US" dirty="0"/>
              <a:t>. 11.30, so that the rotational inertia of the dumbbell </a:t>
            </a:r>
            <a:r>
              <a:rPr lang="en-US" dirty="0" smtClean="0"/>
              <a:t>is </a:t>
            </a:r>
            <a:r>
              <a:rPr lang="en-US" dirty="0" smtClean="0"/>
              <a:t>   </a:t>
            </a:r>
            <a:r>
              <a:rPr lang="en-US" i="1" dirty="0" smtClean="0"/>
              <a:t>I</a:t>
            </a:r>
            <a:r>
              <a:rPr lang="en-US" dirty="0" smtClean="0"/>
              <a:t> </a:t>
            </a:r>
            <a:r>
              <a:rPr lang="en-US" dirty="0" smtClean="0"/>
              <a:t>= </a:t>
            </a:r>
            <a:r>
              <a:rPr lang="en-US" dirty="0" smtClean="0"/>
              <a:t>2 </a:t>
            </a:r>
            <a:r>
              <a:rPr lang="en-US" i="1" dirty="0" smtClean="0"/>
              <a:t>m</a:t>
            </a:r>
            <a:r>
              <a:rPr lang="en-US" dirty="0"/>
              <a:t>(</a:t>
            </a:r>
            <a:r>
              <a:rPr lang="en-US" i="1" dirty="0"/>
              <a:t>ℓ</a:t>
            </a:r>
            <a:r>
              <a:rPr lang="en-US" dirty="0"/>
              <a:t>/2)</a:t>
            </a:r>
            <a:r>
              <a:rPr lang="en-US" baseline="30000" dirty="0" smtClean="0"/>
              <a:t>2</a:t>
            </a:r>
            <a:r>
              <a:rPr lang="en-US" dirty="0" smtClean="0"/>
              <a:t>.</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a:xfrm>
            <a:off x="0" y="-317514"/>
            <a:ext cx="9144000" cy="1157760"/>
          </a:xfrm>
        </p:spPr>
        <p:txBody>
          <a:bodyPr/>
          <a:lstStyle/>
          <a:p>
            <a:r>
              <a:rPr lang="en-US" dirty="0" smtClean="0"/>
              <a:t>Section 11.5: Angular momentum</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2562567307"/>
              </p:ext>
            </p:extLst>
          </p:nvPr>
        </p:nvGraphicFramePr>
        <p:xfrm>
          <a:off x="2997200" y="3856038"/>
          <a:ext cx="3149600" cy="508000"/>
        </p:xfrm>
        <a:graphic>
          <a:graphicData uri="http://schemas.openxmlformats.org/presentationml/2006/ole">
            <mc:AlternateContent xmlns:mc="http://schemas.openxmlformats.org/markup-compatibility/2006">
              <mc:Choice xmlns:v="urn:schemas-microsoft-com:vml" Requires="v">
                <p:oleObj spid="_x0000_s73174" name="Equation" r:id="rId4" imgW="3149600" imgH="508000" progId="Equation.DSMT4">
                  <p:embed/>
                </p:oleObj>
              </mc:Choice>
              <mc:Fallback>
                <p:oleObj name="Equation" r:id="rId4" imgW="3149600" imgH="508000" progId="Equation.DSMT4">
                  <p:embed/>
                  <p:pic>
                    <p:nvPicPr>
                      <p:cNvPr id="0" name=""/>
                      <p:cNvPicPr/>
                      <p:nvPr/>
                    </p:nvPicPr>
                    <p:blipFill>
                      <a:blip r:embed="rId5"/>
                      <a:stretch>
                        <a:fillRect/>
                      </a:stretch>
                    </p:blipFill>
                    <p:spPr>
                      <a:xfrm>
                        <a:off x="2997200" y="3856038"/>
                        <a:ext cx="3149600" cy="508000"/>
                      </a:xfrm>
                      <a:prstGeom prst="rect">
                        <a:avLst/>
                      </a:prstGeom>
                    </p:spPr>
                  </p:pic>
                </p:oleObj>
              </mc:Fallback>
            </mc:AlternateContent>
          </a:graphicData>
        </a:graphic>
      </p:graphicFrame>
      <p:sp>
        <p:nvSpPr>
          <p:cNvPr id="8" name="TextBox 7"/>
          <p:cNvSpPr txBox="1"/>
          <p:nvPr/>
        </p:nvSpPr>
        <p:spPr>
          <a:xfrm>
            <a:off x="7981431" y="3817489"/>
            <a:ext cx="603350" cy="523220"/>
          </a:xfrm>
          <a:prstGeom prst="rect">
            <a:avLst/>
          </a:prstGeom>
          <a:noFill/>
        </p:spPr>
        <p:txBody>
          <a:bodyPr wrap="none" rtlCol="0">
            <a:spAutoFit/>
          </a:bodyPr>
          <a:lstStyle/>
          <a:p>
            <a:r>
              <a:rPr lang="en-US" sz="2800" dirty="0" smtClean="0">
                <a:solidFill>
                  <a:srgbClr val="000000"/>
                </a:solidFill>
                <a:latin typeface="Times New Roman"/>
                <a:ea typeface="+mn-ea"/>
                <a:cs typeface="Times New Roman"/>
              </a:rPr>
              <a:t>(1)</a:t>
            </a:r>
            <a:endParaRPr lang="en-US" sz="2800" dirty="0">
              <a:solidFill>
                <a:srgbClr val="000000"/>
              </a:solidFill>
              <a:latin typeface="Times New Roman"/>
              <a:ea typeface="+mn-ea"/>
              <a:cs typeface="Times New Roman"/>
            </a:endParaRPr>
          </a:p>
        </p:txBody>
      </p:sp>
      <p:pic>
        <p:nvPicPr>
          <p:cNvPr id="9" name="Picture 8" descr="11_34_Figure.jpg"/>
          <p:cNvPicPr>
            <a:picLocks noChangeAspect="1"/>
          </p:cNvPicPr>
          <p:nvPr/>
        </p:nvPicPr>
        <p:blipFill rotWithShape="1">
          <a:blip r:embed="rId6">
            <a:extLst>
              <a:ext uri="{28A0092B-C50C-407E-A947-70E740481C1C}">
                <a14:useLocalDpi xmlns:a14="http://schemas.microsoft.com/office/drawing/2010/main" val="0"/>
              </a:ext>
            </a:extLst>
          </a:blip>
          <a:srcRect b="3412"/>
          <a:stretch/>
        </p:blipFill>
        <p:spPr>
          <a:xfrm>
            <a:off x="2469047" y="3876332"/>
            <a:ext cx="4346230" cy="2704407"/>
          </a:xfrm>
          <a:prstGeom prst="rect">
            <a:avLst/>
          </a:prstGeom>
        </p:spPr>
      </p:pic>
    </p:spTree>
    <p:extLst>
      <p:ext uri="{BB962C8B-B14F-4D97-AF65-F5344CB8AC3E}">
        <p14:creationId xmlns:p14="http://schemas.microsoft.com/office/powerpoint/2010/main" val="222169813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a:xfrm>
            <a:off x="0" y="588321"/>
            <a:ext cx="9144000" cy="553998"/>
          </a:xfrm>
        </p:spPr>
        <p:txBody>
          <a:bodyPr/>
          <a:lstStyle/>
          <a:p>
            <a:r>
              <a:rPr lang="en-US" dirty="0" smtClean="0">
                <a:solidFill>
                  <a:srgbClr val="FFFFFF"/>
                </a:solidFill>
              </a:rPr>
              <a:t>Example 11.7 Dumbbell collision (cont.)</a:t>
            </a:r>
            <a:endParaRPr lang="en-US" dirty="0">
              <a:solidFill>
                <a:srgbClr val="FFFFFF"/>
              </a:solidFill>
            </a:endParaRPr>
          </a:p>
        </p:txBody>
      </p:sp>
      <p:sp>
        <p:nvSpPr>
          <p:cNvPr id="10" name="Content Placeholder 9"/>
          <p:cNvSpPr>
            <a:spLocks noGrp="1"/>
          </p:cNvSpPr>
          <p:nvPr>
            <p:ph idx="1"/>
          </p:nvPr>
        </p:nvSpPr>
        <p:spPr>
          <a:xfrm>
            <a:off x="0" y="1146870"/>
            <a:ext cx="9144000" cy="4718304"/>
          </a:xfrm>
        </p:spPr>
        <p:txBody>
          <a:bodyPr/>
          <a:lstStyle/>
          <a:p>
            <a:pPr marL="0" indent="0">
              <a:buNone/>
            </a:pPr>
            <a:r>
              <a:rPr lang="en-US" dirty="0" smtClean="0"/>
              <a:t>❸ EXECUTE </a:t>
            </a:r>
            <a:r>
              <a:rPr lang="en-US" dirty="0"/>
              <a:t>PLAN Because the collision is elastic, the final kinetic energy must equal the initial kinetic energy, and so </a:t>
            </a:r>
            <a:r>
              <a:rPr lang="en-US" dirty="0" smtClean="0"/>
              <a:t/>
            </a:r>
            <a:br>
              <a:rPr lang="en-US" dirty="0" smtClean="0"/>
            </a:br>
            <a:r>
              <a:rPr lang="en-US" dirty="0" smtClean="0"/>
              <a:t/>
            </a:r>
            <a:br>
              <a:rPr lang="en-US" dirty="0" smtClean="0"/>
            </a:br>
            <a:endParaRPr lang="en-US" dirty="0" smtClean="0"/>
          </a:p>
          <a:p>
            <a:pPr marL="0" indent="0">
              <a:buNone/>
            </a:pPr>
            <a:r>
              <a:rPr lang="en-US" dirty="0" smtClean="0"/>
              <a:t>Dividing </a:t>
            </a:r>
            <a:r>
              <a:rPr lang="en-US" dirty="0"/>
              <a:t>both sides by </a:t>
            </a:r>
            <a:r>
              <a:rPr lang="en-US" dirty="0" smtClean="0"/>
              <a:t>      gives</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a:xfrm>
            <a:off x="0" y="-291056"/>
            <a:ext cx="9144000" cy="1157760"/>
          </a:xfrm>
        </p:spPr>
        <p:txBody>
          <a:bodyPr/>
          <a:lstStyle/>
          <a:p>
            <a:r>
              <a:rPr lang="en-US" dirty="0" smtClean="0"/>
              <a:t>Section 11.5: Angular momentum</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791536416"/>
              </p:ext>
            </p:extLst>
          </p:nvPr>
        </p:nvGraphicFramePr>
        <p:xfrm>
          <a:off x="3398349" y="3008953"/>
          <a:ext cx="495300" cy="469900"/>
        </p:xfrm>
        <a:graphic>
          <a:graphicData uri="http://schemas.openxmlformats.org/presentationml/2006/ole">
            <mc:AlternateContent xmlns:mc="http://schemas.openxmlformats.org/markup-compatibility/2006">
              <mc:Choice xmlns:v="urn:schemas-microsoft-com:vml" Requires="v">
                <p:oleObj spid="_x0000_s270665" name="Equation" r:id="rId4" imgW="495300" imgH="469900" progId="Equation.DSMT4">
                  <p:embed/>
                </p:oleObj>
              </mc:Choice>
              <mc:Fallback>
                <p:oleObj name="Equation" r:id="rId4" imgW="495300" imgH="469900" progId="Equation.DSMT4">
                  <p:embed/>
                  <p:pic>
                    <p:nvPicPr>
                      <p:cNvPr id="0" name=""/>
                      <p:cNvPicPr/>
                      <p:nvPr/>
                    </p:nvPicPr>
                    <p:blipFill>
                      <a:blip r:embed="rId5"/>
                      <a:stretch>
                        <a:fillRect/>
                      </a:stretch>
                    </p:blipFill>
                    <p:spPr>
                      <a:xfrm>
                        <a:off x="3398349" y="3008953"/>
                        <a:ext cx="495300" cy="4699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952283073"/>
              </p:ext>
            </p:extLst>
          </p:nvPr>
        </p:nvGraphicFramePr>
        <p:xfrm>
          <a:off x="1461557" y="2183866"/>
          <a:ext cx="6273800" cy="520700"/>
        </p:xfrm>
        <a:graphic>
          <a:graphicData uri="http://schemas.openxmlformats.org/presentationml/2006/ole">
            <mc:AlternateContent xmlns:mc="http://schemas.openxmlformats.org/markup-compatibility/2006">
              <mc:Choice xmlns:v="urn:schemas-microsoft-com:vml" Requires="v">
                <p:oleObj spid="_x0000_s270666" name="Equation" r:id="rId6" imgW="6273800" imgH="520700" progId="Equation.DSMT4">
                  <p:embed/>
                </p:oleObj>
              </mc:Choice>
              <mc:Fallback>
                <p:oleObj name="Equation" r:id="rId6" imgW="6273800" imgH="520700" progId="Equation.DSMT4">
                  <p:embed/>
                  <p:pic>
                    <p:nvPicPr>
                      <p:cNvPr id="0" name=""/>
                      <p:cNvPicPr/>
                      <p:nvPr/>
                    </p:nvPicPr>
                    <p:blipFill>
                      <a:blip r:embed="rId7"/>
                      <a:stretch>
                        <a:fillRect/>
                      </a:stretch>
                    </p:blipFill>
                    <p:spPr>
                      <a:xfrm>
                        <a:off x="1461557" y="2183866"/>
                        <a:ext cx="6273800" cy="5207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091596679"/>
              </p:ext>
            </p:extLst>
          </p:nvPr>
        </p:nvGraphicFramePr>
        <p:xfrm>
          <a:off x="4852029" y="2992107"/>
          <a:ext cx="2349500" cy="520700"/>
        </p:xfrm>
        <a:graphic>
          <a:graphicData uri="http://schemas.openxmlformats.org/presentationml/2006/ole">
            <mc:AlternateContent xmlns:mc="http://schemas.openxmlformats.org/markup-compatibility/2006">
              <mc:Choice xmlns:v="urn:schemas-microsoft-com:vml" Requires="v">
                <p:oleObj spid="_x0000_s270667" name="Equation" r:id="rId8" imgW="2349500" imgH="520700" progId="Equation.3">
                  <p:embed/>
                </p:oleObj>
              </mc:Choice>
              <mc:Fallback>
                <p:oleObj name="Equation" r:id="rId8" imgW="2349500" imgH="520700" progId="Equation.3">
                  <p:embed/>
                  <p:pic>
                    <p:nvPicPr>
                      <p:cNvPr id="0" name=""/>
                      <p:cNvPicPr/>
                      <p:nvPr/>
                    </p:nvPicPr>
                    <p:blipFill>
                      <a:blip r:embed="rId9"/>
                      <a:stretch>
                        <a:fillRect/>
                      </a:stretch>
                    </p:blipFill>
                    <p:spPr>
                      <a:xfrm>
                        <a:off x="4852029" y="2992107"/>
                        <a:ext cx="2349500" cy="520700"/>
                      </a:xfrm>
                      <a:prstGeom prst="rect">
                        <a:avLst/>
                      </a:prstGeom>
                    </p:spPr>
                  </p:pic>
                </p:oleObj>
              </mc:Fallback>
            </mc:AlternateContent>
          </a:graphicData>
        </a:graphic>
      </p:graphicFrame>
      <p:pic>
        <p:nvPicPr>
          <p:cNvPr id="11" name="Picture 10" descr="11_34_Figure.jpg"/>
          <p:cNvPicPr>
            <a:picLocks noChangeAspect="1"/>
          </p:cNvPicPr>
          <p:nvPr/>
        </p:nvPicPr>
        <p:blipFill rotWithShape="1">
          <a:blip r:embed="rId10">
            <a:extLst>
              <a:ext uri="{28A0092B-C50C-407E-A947-70E740481C1C}">
                <a14:useLocalDpi xmlns:a14="http://schemas.microsoft.com/office/drawing/2010/main" val="0"/>
              </a:ext>
            </a:extLst>
          </a:blip>
          <a:srcRect b="3412"/>
          <a:stretch/>
        </p:blipFill>
        <p:spPr>
          <a:xfrm>
            <a:off x="2469047" y="3968942"/>
            <a:ext cx="4346230" cy="2704407"/>
          </a:xfrm>
          <a:prstGeom prst="rect">
            <a:avLst/>
          </a:prstGeom>
        </p:spPr>
      </p:pic>
    </p:spTree>
    <p:extLst>
      <p:ext uri="{BB962C8B-B14F-4D97-AF65-F5344CB8AC3E}">
        <p14:creationId xmlns:p14="http://schemas.microsoft.com/office/powerpoint/2010/main" val="375496742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a:xfrm>
            <a:off x="0" y="614780"/>
            <a:ext cx="9144000" cy="553998"/>
          </a:xfrm>
        </p:spPr>
        <p:txBody>
          <a:bodyPr/>
          <a:lstStyle/>
          <a:p>
            <a:r>
              <a:rPr lang="en-US" dirty="0" smtClean="0">
                <a:solidFill>
                  <a:srgbClr val="FFFFFF"/>
                </a:solidFill>
              </a:rPr>
              <a:t>Example 11.7 Dumbbell collision (cont.)</a:t>
            </a:r>
            <a:endParaRPr lang="en-US" dirty="0">
              <a:solidFill>
                <a:srgbClr val="FFFFFF"/>
              </a:solidFill>
            </a:endParaRPr>
          </a:p>
        </p:txBody>
      </p:sp>
      <p:sp>
        <p:nvSpPr>
          <p:cNvPr id="10" name="Content Placeholder 9"/>
          <p:cNvSpPr>
            <a:spLocks noGrp="1"/>
          </p:cNvSpPr>
          <p:nvPr>
            <p:ph idx="1"/>
          </p:nvPr>
        </p:nvSpPr>
        <p:spPr>
          <a:xfrm>
            <a:off x="0" y="1199800"/>
            <a:ext cx="9144000" cy="4718304"/>
          </a:xfrm>
        </p:spPr>
        <p:txBody>
          <a:bodyPr/>
          <a:lstStyle/>
          <a:p>
            <a:pPr marL="0" indent="0">
              <a:buNone/>
            </a:pPr>
            <a:r>
              <a:rPr lang="en-US" dirty="0" smtClean="0"/>
              <a:t>❸ EXECUTE </a:t>
            </a:r>
            <a:r>
              <a:rPr lang="en-US" dirty="0"/>
              <a:t>PLAN </a:t>
            </a:r>
            <a:r>
              <a:rPr lang="en-US" i="1" dirty="0"/>
              <a:t>C</a:t>
            </a:r>
            <a:r>
              <a:rPr lang="en-US" i="1" dirty="0" smtClean="0"/>
              <a:t>onservation </a:t>
            </a:r>
            <a:r>
              <a:rPr lang="en-US" i="1" dirty="0"/>
              <a:t>of angular momentum</a:t>
            </a:r>
            <a:r>
              <a:rPr lang="en-US" dirty="0"/>
              <a:t>. The change in A’s angular momentum is, from Eq. 11.36,</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a:xfrm>
            <a:off x="0" y="-317516"/>
            <a:ext cx="9144000" cy="1157760"/>
          </a:xfrm>
        </p:spPr>
        <p:txBody>
          <a:bodyPr/>
          <a:lstStyle/>
          <a:p>
            <a:r>
              <a:rPr lang="en-US" dirty="0" smtClean="0"/>
              <a:t>Section 11.5: Angular momentum</a:t>
            </a:r>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3543988629"/>
              </p:ext>
            </p:extLst>
          </p:nvPr>
        </p:nvGraphicFramePr>
        <p:xfrm>
          <a:off x="1455734" y="2224557"/>
          <a:ext cx="6311900" cy="520700"/>
        </p:xfrm>
        <a:graphic>
          <a:graphicData uri="http://schemas.openxmlformats.org/presentationml/2006/ole">
            <mc:AlternateContent xmlns:mc="http://schemas.openxmlformats.org/markup-compatibility/2006">
              <mc:Choice xmlns:v="urn:schemas-microsoft-com:vml" Requires="v">
                <p:oleObj spid="_x0000_s76680" name="Equation" r:id="rId4" imgW="6311900" imgH="520700" progId="Equation.DSMT4">
                  <p:embed/>
                </p:oleObj>
              </mc:Choice>
              <mc:Fallback>
                <p:oleObj name="Equation" r:id="rId4" imgW="6311900" imgH="520700" progId="Equation.DSMT4">
                  <p:embed/>
                  <p:pic>
                    <p:nvPicPr>
                      <p:cNvPr id="0" name=""/>
                      <p:cNvPicPr/>
                      <p:nvPr/>
                    </p:nvPicPr>
                    <p:blipFill>
                      <a:blip r:embed="rId5"/>
                      <a:stretch>
                        <a:fillRect/>
                      </a:stretch>
                    </p:blipFill>
                    <p:spPr>
                      <a:xfrm>
                        <a:off x="1455734" y="2224557"/>
                        <a:ext cx="6311900" cy="5207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422992184"/>
              </p:ext>
            </p:extLst>
          </p:nvPr>
        </p:nvGraphicFramePr>
        <p:xfrm>
          <a:off x="2277936" y="2970682"/>
          <a:ext cx="2870200" cy="520700"/>
        </p:xfrm>
        <a:graphic>
          <a:graphicData uri="http://schemas.openxmlformats.org/presentationml/2006/ole">
            <mc:AlternateContent xmlns:mc="http://schemas.openxmlformats.org/markup-compatibility/2006">
              <mc:Choice xmlns:v="urn:schemas-microsoft-com:vml" Requires="v">
                <p:oleObj spid="_x0000_s76681" name="Equation" r:id="rId6" imgW="2870200" imgH="520700" progId="Equation.DSMT4">
                  <p:embed/>
                </p:oleObj>
              </mc:Choice>
              <mc:Fallback>
                <p:oleObj name="Equation" r:id="rId6" imgW="2870200" imgH="520700" progId="Equation.DSMT4">
                  <p:embed/>
                  <p:pic>
                    <p:nvPicPr>
                      <p:cNvPr id="0" name=""/>
                      <p:cNvPicPr/>
                      <p:nvPr/>
                    </p:nvPicPr>
                    <p:blipFill>
                      <a:blip r:embed="rId7"/>
                      <a:stretch>
                        <a:fillRect/>
                      </a:stretch>
                    </p:blipFill>
                    <p:spPr>
                      <a:xfrm>
                        <a:off x="2277936" y="2970682"/>
                        <a:ext cx="2870200" cy="520700"/>
                      </a:xfrm>
                      <a:prstGeom prst="rect">
                        <a:avLst/>
                      </a:prstGeom>
                    </p:spPr>
                  </p:pic>
                </p:oleObj>
              </mc:Fallback>
            </mc:AlternateContent>
          </a:graphicData>
        </a:graphic>
      </p:graphicFrame>
      <p:pic>
        <p:nvPicPr>
          <p:cNvPr id="8" name="Picture 7" descr="11_34_Figure.jpg"/>
          <p:cNvPicPr>
            <a:picLocks noChangeAspect="1"/>
          </p:cNvPicPr>
          <p:nvPr/>
        </p:nvPicPr>
        <p:blipFill rotWithShape="1">
          <a:blip r:embed="rId8">
            <a:extLst>
              <a:ext uri="{28A0092B-C50C-407E-A947-70E740481C1C}">
                <a14:useLocalDpi xmlns:a14="http://schemas.microsoft.com/office/drawing/2010/main" val="0"/>
              </a:ext>
            </a:extLst>
          </a:blip>
          <a:srcRect b="3412"/>
          <a:stretch/>
        </p:blipFill>
        <p:spPr>
          <a:xfrm>
            <a:off x="2469047" y="3968942"/>
            <a:ext cx="4346230" cy="2704407"/>
          </a:xfrm>
          <a:prstGeom prst="rect">
            <a:avLst/>
          </a:prstGeom>
        </p:spPr>
      </p:pic>
    </p:spTree>
    <p:extLst>
      <p:ext uri="{BB962C8B-B14F-4D97-AF65-F5344CB8AC3E}">
        <p14:creationId xmlns:p14="http://schemas.microsoft.com/office/powerpoint/2010/main" val="36967663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a:xfrm>
            <a:off x="0" y="601550"/>
            <a:ext cx="9144000" cy="553998"/>
          </a:xfrm>
        </p:spPr>
        <p:txBody>
          <a:bodyPr/>
          <a:lstStyle/>
          <a:p>
            <a:r>
              <a:rPr lang="en-US" dirty="0" smtClean="0">
                <a:solidFill>
                  <a:srgbClr val="FFFFFF"/>
                </a:solidFill>
              </a:rPr>
              <a:t>Example 11.7 Dumbbell collision (cont.)</a:t>
            </a:r>
            <a:endParaRPr lang="en-US" dirty="0">
              <a:solidFill>
                <a:srgbClr val="FFFFFF"/>
              </a:solidFill>
            </a:endParaRPr>
          </a:p>
        </p:txBody>
      </p:sp>
      <p:sp>
        <p:nvSpPr>
          <p:cNvPr id="10" name="Content Placeholder 9"/>
          <p:cNvSpPr>
            <a:spLocks noGrp="1"/>
          </p:cNvSpPr>
          <p:nvPr>
            <p:ph idx="1"/>
          </p:nvPr>
        </p:nvSpPr>
        <p:spPr>
          <a:xfrm>
            <a:off x="0" y="1252710"/>
            <a:ext cx="9144000" cy="2663303"/>
          </a:xfrm>
        </p:spPr>
        <p:txBody>
          <a:bodyPr/>
          <a:lstStyle/>
          <a:p>
            <a:pPr marL="0" indent="0">
              <a:buNone/>
            </a:pPr>
            <a:r>
              <a:rPr lang="en-US" dirty="0" smtClean="0"/>
              <a:t>❸ EXECUTE </a:t>
            </a:r>
            <a:r>
              <a:rPr lang="en-US" dirty="0"/>
              <a:t>PLAN The initial angular momentum of the dumbbell </a:t>
            </a:r>
            <a:r>
              <a:rPr lang="en-US" dirty="0" smtClean="0"/>
              <a:t>about </a:t>
            </a:r>
            <a:r>
              <a:rPr lang="en-US" dirty="0"/>
              <a:t>the rotation axis is </a:t>
            </a:r>
            <a:r>
              <a:rPr lang="en-US" dirty="0" smtClean="0"/>
              <a:t>zero. </a:t>
            </a:r>
            <a:r>
              <a:rPr lang="en-US" i="1" dirty="0" err="1"/>
              <a:t>L</a:t>
            </a:r>
            <a:r>
              <a:rPr lang="en-US" baseline="-25000" dirty="0" err="1"/>
              <a:t>d</a:t>
            </a:r>
            <a:r>
              <a:rPr lang="en-US" i="1" baseline="-25000" dirty="0" err="1"/>
              <a:t>ϑ</a:t>
            </a:r>
            <a:r>
              <a:rPr lang="en-US" baseline="-25000" dirty="0" err="1"/>
              <a:t>,i</a:t>
            </a:r>
            <a:r>
              <a:rPr lang="en-US" dirty="0"/>
              <a:t> </a:t>
            </a:r>
            <a:r>
              <a:rPr lang="en-US" dirty="0" smtClean="0"/>
              <a:t>= 0; </a:t>
            </a:r>
            <a:r>
              <a:rPr lang="en-US" dirty="0"/>
              <a:t>its final angular momentum about this axis is, from </a:t>
            </a:r>
            <a:r>
              <a:rPr lang="en-US" dirty="0" smtClean="0"/>
              <a:t>Eq</a:t>
            </a:r>
            <a:r>
              <a:rPr lang="en-US" dirty="0"/>
              <a:t>. 11.34</a:t>
            </a:r>
            <a:r>
              <a:rPr lang="en-US" dirty="0" smtClean="0"/>
              <a:t>,</a:t>
            </a:r>
          </a:p>
          <a:p>
            <a:pPr marL="0" indent="0">
              <a:buNone/>
            </a:pPr>
            <a:r>
              <a:rPr lang="en-US" i="1" dirty="0" err="1" smtClean="0"/>
              <a:t>L</a:t>
            </a:r>
            <a:r>
              <a:rPr lang="en-US" baseline="-25000" dirty="0" err="1" smtClean="0"/>
              <a:t>d</a:t>
            </a:r>
            <a:r>
              <a:rPr lang="en-US" i="1" baseline="-25000" dirty="0" err="1" smtClean="0"/>
              <a:t>ϑ</a:t>
            </a:r>
            <a:r>
              <a:rPr lang="en-US" baseline="-25000" dirty="0" err="1" smtClean="0"/>
              <a:t>,f</a:t>
            </a:r>
            <a:r>
              <a:rPr lang="en-US" dirty="0" smtClean="0"/>
              <a:t> = </a:t>
            </a:r>
            <a:r>
              <a:rPr lang="en-US" i="1" dirty="0" err="1" smtClean="0"/>
              <a:t>Iω</a:t>
            </a:r>
            <a:r>
              <a:rPr lang="en-US" i="1" baseline="-25000" dirty="0" err="1" smtClean="0"/>
              <a:t>ϑ</a:t>
            </a:r>
            <a:r>
              <a:rPr lang="en-US" baseline="-25000" dirty="0" err="1" smtClean="0"/>
              <a:t>,</a:t>
            </a:r>
            <a:r>
              <a:rPr lang="en-US" baseline="-25000" dirty="0" err="1"/>
              <a:t>f</a:t>
            </a:r>
            <a:r>
              <a:rPr lang="en-US" dirty="0" smtClean="0"/>
              <a:t>. </a:t>
            </a:r>
            <a:r>
              <a:rPr lang="en-US" dirty="0"/>
              <a:t>The change in the dumbbell’s angular momentum is thus</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a:xfrm>
            <a:off x="0" y="-291056"/>
            <a:ext cx="9144000" cy="1157760"/>
          </a:xfrm>
        </p:spPr>
        <p:txBody>
          <a:bodyPr/>
          <a:lstStyle/>
          <a:p>
            <a:r>
              <a:rPr lang="en-US" dirty="0" smtClean="0"/>
              <a:t>Section 11.5: Angular momentum</a:t>
            </a:r>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3654099317"/>
              </p:ext>
            </p:extLst>
          </p:nvPr>
        </p:nvGraphicFramePr>
        <p:xfrm>
          <a:off x="1619250" y="3255963"/>
          <a:ext cx="5880100" cy="546100"/>
        </p:xfrm>
        <a:graphic>
          <a:graphicData uri="http://schemas.openxmlformats.org/presentationml/2006/ole">
            <mc:AlternateContent xmlns:mc="http://schemas.openxmlformats.org/markup-compatibility/2006">
              <mc:Choice xmlns:v="urn:schemas-microsoft-com:vml" Requires="v">
                <p:oleObj spid="_x0000_s77263" name="Equation" r:id="rId4" imgW="5880100" imgH="546100" progId="Equation.3">
                  <p:embed/>
                </p:oleObj>
              </mc:Choice>
              <mc:Fallback>
                <p:oleObj name="Equation" r:id="rId4" imgW="5880100" imgH="546100" progId="Equation.3">
                  <p:embed/>
                  <p:pic>
                    <p:nvPicPr>
                      <p:cNvPr id="0" name=""/>
                      <p:cNvPicPr/>
                      <p:nvPr/>
                    </p:nvPicPr>
                    <p:blipFill>
                      <a:blip r:embed="rId5"/>
                      <a:stretch>
                        <a:fillRect/>
                      </a:stretch>
                    </p:blipFill>
                    <p:spPr>
                      <a:xfrm>
                        <a:off x="1619250" y="3255963"/>
                        <a:ext cx="5880100" cy="546100"/>
                      </a:xfrm>
                      <a:prstGeom prst="rect">
                        <a:avLst/>
                      </a:prstGeom>
                      <a:ln>
                        <a:solidFill>
                          <a:srgbClr val="FF0000"/>
                        </a:solidFill>
                      </a:ln>
                    </p:spPr>
                  </p:pic>
                </p:oleObj>
              </mc:Fallback>
            </mc:AlternateContent>
          </a:graphicData>
        </a:graphic>
      </p:graphicFrame>
      <p:pic>
        <p:nvPicPr>
          <p:cNvPr id="7" name="Picture 6" descr="11_34_Figure.jpg"/>
          <p:cNvPicPr>
            <a:picLocks noChangeAspect="1"/>
          </p:cNvPicPr>
          <p:nvPr/>
        </p:nvPicPr>
        <p:blipFill rotWithShape="1">
          <a:blip r:embed="rId6">
            <a:extLst>
              <a:ext uri="{28A0092B-C50C-407E-A947-70E740481C1C}">
                <a14:useLocalDpi xmlns:a14="http://schemas.microsoft.com/office/drawing/2010/main" val="0"/>
              </a:ext>
            </a:extLst>
          </a:blip>
          <a:srcRect b="3412"/>
          <a:stretch/>
        </p:blipFill>
        <p:spPr>
          <a:xfrm>
            <a:off x="2469047" y="3968942"/>
            <a:ext cx="4346230" cy="2704407"/>
          </a:xfrm>
          <a:prstGeom prst="rect">
            <a:avLst/>
          </a:prstGeom>
        </p:spPr>
      </p:pic>
    </p:spTree>
    <p:extLst>
      <p:ext uri="{BB962C8B-B14F-4D97-AF65-F5344CB8AC3E}">
        <p14:creationId xmlns:p14="http://schemas.microsoft.com/office/powerpoint/2010/main" val="320325973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Chapter 11: Motion in a </a:t>
            </a:r>
            <a:r>
              <a:rPr lang="en-US" dirty="0" smtClean="0"/>
              <a:t>Circle</a:t>
            </a:r>
            <a:endParaRPr lang="en-US" dirty="0"/>
          </a:p>
        </p:txBody>
      </p:sp>
      <p:pic>
        <p:nvPicPr>
          <p:cNvPr id="3" name="Picture 2"/>
          <p:cNvPicPr>
            <a:picLocks noChangeAspect="1"/>
          </p:cNvPicPr>
          <p:nvPr/>
        </p:nvPicPr>
        <p:blipFill>
          <a:blip r:embed="rId2"/>
          <a:stretch>
            <a:fillRect/>
          </a:stretch>
        </p:blipFill>
        <p:spPr>
          <a:xfrm>
            <a:off x="528191" y="1165544"/>
            <a:ext cx="8184041" cy="5692455"/>
          </a:xfrm>
          <a:prstGeom prst="rect">
            <a:avLst/>
          </a:prstGeom>
        </p:spPr>
      </p:pic>
    </p:spTree>
    <p:extLst>
      <p:ext uri="{BB962C8B-B14F-4D97-AF65-F5344CB8AC3E}">
        <p14:creationId xmlns:p14="http://schemas.microsoft.com/office/powerpoint/2010/main" val="346023469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a:xfrm>
            <a:off x="0" y="588320"/>
            <a:ext cx="9144000" cy="553998"/>
          </a:xfrm>
        </p:spPr>
        <p:txBody>
          <a:bodyPr/>
          <a:lstStyle/>
          <a:p>
            <a:r>
              <a:rPr lang="en-US" dirty="0" smtClean="0">
                <a:solidFill>
                  <a:srgbClr val="FFFFFF"/>
                </a:solidFill>
              </a:rPr>
              <a:t>Example 11.7 Dumbbell collision (cont.)</a:t>
            </a:r>
            <a:endParaRPr lang="en-US" dirty="0">
              <a:solidFill>
                <a:srgbClr val="FFFFFF"/>
              </a:solidFill>
            </a:endParaRPr>
          </a:p>
        </p:txBody>
      </p:sp>
      <p:sp>
        <p:nvSpPr>
          <p:cNvPr id="10" name="Content Placeholder 9"/>
          <p:cNvSpPr>
            <a:spLocks noGrp="1"/>
          </p:cNvSpPr>
          <p:nvPr>
            <p:ph idx="1"/>
          </p:nvPr>
        </p:nvSpPr>
        <p:spPr>
          <a:xfrm>
            <a:off x="365125" y="1213030"/>
            <a:ext cx="8229600" cy="4718304"/>
          </a:xfrm>
        </p:spPr>
        <p:txBody>
          <a:bodyPr/>
          <a:lstStyle/>
          <a:p>
            <a:pPr marL="0" indent="0">
              <a:buNone/>
            </a:pPr>
            <a:r>
              <a:rPr lang="en-US" dirty="0" smtClean="0"/>
              <a:t>❸ EXECUTE </a:t>
            </a:r>
            <a:r>
              <a:rPr lang="en-US" dirty="0"/>
              <a:t>PLAN Because the system is isolated, its angular momentum doesn’t change (Eq. 11.38), and </a:t>
            </a:r>
            <a:r>
              <a:rPr lang="en-US" dirty="0" smtClean="0"/>
              <a:t>so</a:t>
            </a:r>
            <a:endParaRPr lang="en-US" dirty="0"/>
          </a:p>
          <a:p>
            <a:pPr marL="0" indent="0">
              <a:buNone/>
            </a:pPr>
            <a:r>
              <a:rPr lang="en-US" dirty="0" smtClean="0"/>
              <a:t>		Δ</a:t>
            </a:r>
            <a:r>
              <a:rPr lang="en-US" i="1" dirty="0" smtClean="0"/>
              <a:t>L</a:t>
            </a:r>
            <a:r>
              <a:rPr lang="en-US" i="1" baseline="-25000" dirty="0" smtClean="0"/>
              <a:t>ϑ</a:t>
            </a:r>
            <a:r>
              <a:rPr lang="en-US" dirty="0" smtClean="0"/>
              <a:t> = </a:t>
            </a:r>
            <a:r>
              <a:rPr lang="en-US" dirty="0" err="1" smtClean="0"/>
              <a:t>Δ</a:t>
            </a:r>
            <a:r>
              <a:rPr lang="en-US" i="1" dirty="0" err="1" smtClean="0"/>
              <a:t>L</a:t>
            </a:r>
            <a:r>
              <a:rPr lang="en-US" baseline="-25000" dirty="0" err="1" smtClean="0"/>
              <a:t>A</a:t>
            </a:r>
            <a:r>
              <a:rPr lang="en-US" i="1" baseline="-25000" dirty="0" err="1" smtClean="0"/>
              <a:t>ϑ</a:t>
            </a:r>
            <a:r>
              <a:rPr lang="en-US" i="1" baseline="-25000" dirty="0" smtClean="0"/>
              <a:t> </a:t>
            </a:r>
            <a:r>
              <a:rPr lang="en-US" dirty="0" smtClean="0"/>
              <a:t>+ Δ</a:t>
            </a:r>
            <a:r>
              <a:rPr lang="en-US" i="1" dirty="0" smtClean="0"/>
              <a:t>L</a:t>
            </a:r>
            <a:r>
              <a:rPr lang="en-US" baseline="-25000" dirty="0" smtClean="0"/>
              <a:t>d</a:t>
            </a:r>
            <a:r>
              <a:rPr lang="en-US" i="1" baseline="-25000" dirty="0" smtClean="0"/>
              <a:t>ϑ</a:t>
            </a:r>
          </a:p>
          <a:p>
            <a:pPr marL="0" indent="0">
              <a:buNone/>
              <a:tabLst>
                <a:tab pos="2801938" algn="l"/>
                <a:tab pos="4230688" algn="ctr"/>
              </a:tabLst>
            </a:pPr>
            <a:endParaRPr lang="en-US" dirty="0" smtClean="0"/>
          </a:p>
          <a:p>
            <a:pPr marL="0" indent="0">
              <a:buNone/>
              <a:tabLst>
                <a:tab pos="2801938" algn="l"/>
                <a:tab pos="4230688" algn="ctr"/>
              </a:tabLst>
            </a:pPr>
            <a:r>
              <a:rPr lang="en-US" dirty="0" smtClean="0"/>
              <a:t>                      or	</a:t>
            </a:r>
            <a:r>
              <a:rPr lang="en-US" i="1" dirty="0" err="1" smtClean="0"/>
              <a:t>υ</a:t>
            </a:r>
            <a:r>
              <a:rPr lang="en-US" baseline="-25000" dirty="0" err="1" smtClean="0"/>
              <a:t>i</a:t>
            </a:r>
            <a:r>
              <a:rPr lang="en-US" dirty="0" smtClean="0"/>
              <a:t> </a:t>
            </a:r>
            <a:r>
              <a:rPr lang="en-US" dirty="0"/>
              <a:t>= </a:t>
            </a:r>
            <a:r>
              <a:rPr lang="en-US" i="1" dirty="0" err="1" smtClean="0"/>
              <a:t>υ</a:t>
            </a:r>
            <a:r>
              <a:rPr lang="en-US" baseline="-25000" dirty="0" err="1" smtClean="0"/>
              <a:t>f</a:t>
            </a:r>
            <a:r>
              <a:rPr lang="en-US" dirty="0" smtClean="0"/>
              <a:t> + </a:t>
            </a:r>
            <a:r>
              <a:rPr lang="en-US" i="1" dirty="0" smtClean="0"/>
              <a:t>ℓ</a:t>
            </a:r>
            <a:r>
              <a:rPr lang="en-US" i="1" dirty="0" err="1" smtClean="0"/>
              <a:t>ω</a:t>
            </a:r>
            <a:r>
              <a:rPr lang="en-US" baseline="-25000" dirty="0" err="1" smtClean="0"/>
              <a:t>f</a:t>
            </a:r>
            <a:r>
              <a:rPr lang="en-US" dirty="0" smtClean="0"/>
              <a:t>                           (3)</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a:xfrm>
            <a:off x="0" y="-317512"/>
            <a:ext cx="9144000" cy="1157760"/>
          </a:xfrm>
        </p:spPr>
        <p:txBody>
          <a:bodyPr/>
          <a:lstStyle/>
          <a:p>
            <a:r>
              <a:rPr lang="en-US" dirty="0" smtClean="0"/>
              <a:t>Section 11.5: Angular momentum</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1440663967"/>
              </p:ext>
            </p:extLst>
          </p:nvPr>
        </p:nvGraphicFramePr>
        <p:xfrm>
          <a:off x="2905659" y="2744194"/>
          <a:ext cx="4876800" cy="546100"/>
        </p:xfrm>
        <a:graphic>
          <a:graphicData uri="http://schemas.openxmlformats.org/presentationml/2006/ole">
            <mc:AlternateContent xmlns:mc="http://schemas.openxmlformats.org/markup-compatibility/2006">
              <mc:Choice xmlns:v="urn:schemas-microsoft-com:vml" Requires="v">
                <p:oleObj spid="_x0000_s78284" name="Equation" r:id="rId4" imgW="4876800" imgH="546100" progId="Equation.3">
                  <p:embed/>
                </p:oleObj>
              </mc:Choice>
              <mc:Fallback>
                <p:oleObj name="Equation" r:id="rId4" imgW="4876800" imgH="546100" progId="Equation.3">
                  <p:embed/>
                  <p:pic>
                    <p:nvPicPr>
                      <p:cNvPr id="0" name=""/>
                      <p:cNvPicPr/>
                      <p:nvPr/>
                    </p:nvPicPr>
                    <p:blipFill>
                      <a:blip r:embed="rId5"/>
                      <a:stretch>
                        <a:fillRect/>
                      </a:stretch>
                    </p:blipFill>
                    <p:spPr>
                      <a:xfrm>
                        <a:off x="2905659" y="2744194"/>
                        <a:ext cx="4876800" cy="546100"/>
                      </a:xfrm>
                      <a:prstGeom prst="rect">
                        <a:avLst/>
                      </a:prstGeom>
                    </p:spPr>
                  </p:pic>
                </p:oleObj>
              </mc:Fallback>
            </mc:AlternateContent>
          </a:graphicData>
        </a:graphic>
      </p:graphicFrame>
      <p:pic>
        <p:nvPicPr>
          <p:cNvPr id="8" name="Picture 7" descr="11_34_Figure.jpg"/>
          <p:cNvPicPr>
            <a:picLocks noChangeAspect="1"/>
          </p:cNvPicPr>
          <p:nvPr/>
        </p:nvPicPr>
        <p:blipFill rotWithShape="1">
          <a:blip r:embed="rId6">
            <a:extLst>
              <a:ext uri="{28A0092B-C50C-407E-A947-70E740481C1C}">
                <a14:useLocalDpi xmlns:a14="http://schemas.microsoft.com/office/drawing/2010/main" val="0"/>
              </a:ext>
            </a:extLst>
          </a:blip>
          <a:srcRect b="3412"/>
          <a:stretch/>
        </p:blipFill>
        <p:spPr>
          <a:xfrm>
            <a:off x="2469047" y="3968942"/>
            <a:ext cx="4346230" cy="2704407"/>
          </a:xfrm>
          <a:prstGeom prst="rect">
            <a:avLst/>
          </a:prstGeom>
        </p:spPr>
      </p:pic>
    </p:spTree>
    <p:extLst>
      <p:ext uri="{BB962C8B-B14F-4D97-AF65-F5344CB8AC3E}">
        <p14:creationId xmlns:p14="http://schemas.microsoft.com/office/powerpoint/2010/main" val="274352104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a:xfrm>
            <a:off x="0" y="588320"/>
            <a:ext cx="9144000" cy="553998"/>
          </a:xfrm>
        </p:spPr>
        <p:txBody>
          <a:bodyPr/>
          <a:lstStyle/>
          <a:p>
            <a:r>
              <a:rPr lang="en-US" dirty="0" smtClean="0">
                <a:solidFill>
                  <a:srgbClr val="FFFFFF"/>
                </a:solidFill>
              </a:rPr>
              <a:t>Example 11.7 Dumbbell collision (cont.)</a:t>
            </a:r>
            <a:endParaRPr lang="en-US" dirty="0">
              <a:solidFill>
                <a:srgbClr val="FFFFFF"/>
              </a:solidFill>
            </a:endParaRPr>
          </a:p>
        </p:txBody>
      </p:sp>
      <p:sp>
        <p:nvSpPr>
          <p:cNvPr id="10" name="Content Placeholder 9"/>
          <p:cNvSpPr>
            <a:spLocks noGrp="1"/>
          </p:cNvSpPr>
          <p:nvPr>
            <p:ph idx="1"/>
          </p:nvPr>
        </p:nvSpPr>
        <p:spPr>
          <a:xfrm>
            <a:off x="365124" y="1213030"/>
            <a:ext cx="8778875" cy="4718304"/>
          </a:xfrm>
        </p:spPr>
        <p:txBody>
          <a:bodyPr/>
          <a:lstStyle/>
          <a:p>
            <a:pPr marL="0" indent="0">
              <a:buNone/>
            </a:pPr>
            <a:r>
              <a:rPr lang="en-US" dirty="0" smtClean="0"/>
              <a:t>❸ EXECUTE PLAN</a:t>
            </a:r>
          </a:p>
          <a:p>
            <a:pPr marL="0" indent="0">
              <a:buNone/>
              <a:tabLst>
                <a:tab pos="2801938" algn="l"/>
                <a:tab pos="4230688" algn="ctr"/>
              </a:tabLst>
            </a:pPr>
            <a:r>
              <a:rPr lang="en-US" dirty="0" smtClean="0"/>
              <a:t>	 </a:t>
            </a:r>
            <a:r>
              <a:rPr lang="en-US" i="1" dirty="0" err="1" smtClean="0"/>
              <a:t>υ</a:t>
            </a:r>
            <a:r>
              <a:rPr lang="en-US" baseline="-25000" dirty="0" err="1" smtClean="0"/>
              <a:t>i</a:t>
            </a:r>
            <a:r>
              <a:rPr lang="en-US" dirty="0" smtClean="0"/>
              <a:t> </a:t>
            </a:r>
            <a:r>
              <a:rPr lang="en-US" dirty="0"/>
              <a:t>= </a:t>
            </a:r>
            <a:r>
              <a:rPr lang="en-US" i="1" dirty="0" err="1" smtClean="0"/>
              <a:t>υ</a:t>
            </a:r>
            <a:r>
              <a:rPr lang="en-US" baseline="-25000" dirty="0" err="1" smtClean="0"/>
              <a:t>f</a:t>
            </a:r>
            <a:r>
              <a:rPr lang="en-US" dirty="0" smtClean="0"/>
              <a:t> + </a:t>
            </a:r>
            <a:r>
              <a:rPr lang="en-US" i="1" dirty="0" smtClean="0"/>
              <a:t>ℓ</a:t>
            </a:r>
            <a:r>
              <a:rPr lang="en-US" i="1" dirty="0" err="1" smtClean="0"/>
              <a:t>ω</a:t>
            </a:r>
            <a:r>
              <a:rPr lang="en-US" baseline="-25000" dirty="0" err="1" smtClean="0"/>
              <a:t>f</a:t>
            </a:r>
            <a:r>
              <a:rPr lang="en-US" dirty="0" smtClean="0"/>
              <a:t>        </a:t>
            </a:r>
            <a:r>
              <a:rPr lang="en-US" i="1" dirty="0" smtClean="0"/>
              <a:t>angular momentum</a:t>
            </a:r>
            <a:r>
              <a:rPr lang="en-US" dirty="0" smtClean="0"/>
              <a:t>                          </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a:xfrm>
            <a:off x="0" y="-317512"/>
            <a:ext cx="9144000" cy="1157760"/>
          </a:xfrm>
        </p:spPr>
        <p:txBody>
          <a:bodyPr/>
          <a:lstStyle/>
          <a:p>
            <a:r>
              <a:rPr lang="en-US" dirty="0" smtClean="0"/>
              <a:t>Section 11.5: Angular momentum</a:t>
            </a:r>
            <a:endParaRPr lang="en-US" dirty="0"/>
          </a:p>
        </p:txBody>
      </p:sp>
      <p:pic>
        <p:nvPicPr>
          <p:cNvPr id="8" name="Picture 7" descr="11_34_Figure.jpg"/>
          <p:cNvPicPr>
            <a:picLocks noChangeAspect="1"/>
          </p:cNvPicPr>
          <p:nvPr/>
        </p:nvPicPr>
        <p:blipFill rotWithShape="1">
          <a:blip r:embed="rId4">
            <a:extLst>
              <a:ext uri="{28A0092B-C50C-407E-A947-70E740481C1C}">
                <a14:useLocalDpi xmlns:a14="http://schemas.microsoft.com/office/drawing/2010/main" val="0"/>
              </a:ext>
            </a:extLst>
          </a:blip>
          <a:srcRect b="3412"/>
          <a:stretch/>
        </p:blipFill>
        <p:spPr>
          <a:xfrm>
            <a:off x="2469047" y="3968942"/>
            <a:ext cx="4346230" cy="2704407"/>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1874041668"/>
              </p:ext>
            </p:extLst>
          </p:nvPr>
        </p:nvGraphicFramePr>
        <p:xfrm>
          <a:off x="3306763" y="2347913"/>
          <a:ext cx="2222500" cy="520700"/>
        </p:xfrm>
        <a:graphic>
          <a:graphicData uri="http://schemas.openxmlformats.org/presentationml/2006/ole">
            <mc:AlternateContent xmlns:mc="http://schemas.openxmlformats.org/markup-compatibility/2006">
              <mc:Choice xmlns:v="urn:schemas-microsoft-com:vml" Requires="v">
                <p:oleObj spid="_x0000_s1136" name="Equation" r:id="rId5" imgW="2222500" imgH="520700" progId="Equation.3">
                  <p:embed/>
                </p:oleObj>
              </mc:Choice>
              <mc:Fallback>
                <p:oleObj name="Equation" r:id="rId5" imgW="2222500" imgH="520700" progId="Equation.3">
                  <p:embed/>
                  <p:pic>
                    <p:nvPicPr>
                      <p:cNvPr id="0" name=""/>
                      <p:cNvPicPr/>
                      <p:nvPr/>
                    </p:nvPicPr>
                    <p:blipFill>
                      <a:blip r:embed="rId6"/>
                      <a:stretch>
                        <a:fillRect/>
                      </a:stretch>
                    </p:blipFill>
                    <p:spPr>
                      <a:xfrm>
                        <a:off x="3306763" y="2347913"/>
                        <a:ext cx="2222500" cy="520700"/>
                      </a:xfrm>
                      <a:prstGeom prst="rect">
                        <a:avLst/>
                      </a:prstGeom>
                    </p:spPr>
                  </p:pic>
                </p:oleObj>
              </mc:Fallback>
            </mc:AlternateContent>
          </a:graphicData>
        </a:graphic>
      </p:graphicFrame>
      <p:sp>
        <p:nvSpPr>
          <p:cNvPr id="2" name="TextBox 1"/>
          <p:cNvSpPr txBox="1"/>
          <p:nvPr/>
        </p:nvSpPr>
        <p:spPr>
          <a:xfrm>
            <a:off x="5727815" y="2354905"/>
            <a:ext cx="2314673" cy="523220"/>
          </a:xfrm>
          <a:prstGeom prst="rect">
            <a:avLst/>
          </a:prstGeom>
          <a:noFill/>
        </p:spPr>
        <p:txBody>
          <a:bodyPr wrap="none" rtlCol="0">
            <a:spAutoFit/>
          </a:bodyPr>
          <a:lstStyle/>
          <a:p>
            <a:r>
              <a:rPr lang="en-US" sz="2800" i="1" dirty="0">
                <a:solidFill>
                  <a:srgbClr val="000000"/>
                </a:solidFill>
                <a:latin typeface="Times New Roman"/>
                <a:ea typeface="+mn-ea"/>
                <a:cs typeface="Times New Roman"/>
              </a:rPr>
              <a:t>kinetic energy</a:t>
            </a:r>
          </a:p>
        </p:txBody>
      </p:sp>
      <p:graphicFrame>
        <p:nvGraphicFramePr>
          <p:cNvPr id="11" name="Object 10"/>
          <p:cNvGraphicFramePr>
            <a:graphicFrameLocks noChangeAspect="1"/>
          </p:cNvGraphicFramePr>
          <p:nvPr>
            <p:extLst>
              <p:ext uri="{D42A27DB-BD31-4B8C-83A1-F6EECF244321}">
                <p14:modId xmlns:p14="http://schemas.microsoft.com/office/powerpoint/2010/main" val="855547045"/>
              </p:ext>
            </p:extLst>
          </p:nvPr>
        </p:nvGraphicFramePr>
        <p:xfrm>
          <a:off x="3724829" y="2881317"/>
          <a:ext cx="1270000" cy="901700"/>
        </p:xfrm>
        <a:graphic>
          <a:graphicData uri="http://schemas.openxmlformats.org/presentationml/2006/ole">
            <mc:AlternateContent xmlns:mc="http://schemas.openxmlformats.org/markup-compatibility/2006">
              <mc:Choice xmlns:v="urn:schemas-microsoft-com:vml" Requires="v">
                <p:oleObj spid="_x0000_s1137" name="Equation" r:id="rId7" imgW="1270000" imgH="901700" progId="Equation.3">
                  <p:embed/>
                </p:oleObj>
              </mc:Choice>
              <mc:Fallback>
                <p:oleObj name="Equation" r:id="rId7" imgW="1270000" imgH="901700" progId="Equation.3">
                  <p:embed/>
                  <p:pic>
                    <p:nvPicPr>
                      <p:cNvPr id="0" name=""/>
                      <p:cNvPicPr/>
                      <p:nvPr/>
                    </p:nvPicPr>
                    <p:blipFill>
                      <a:blip r:embed="rId8"/>
                      <a:stretch>
                        <a:fillRect/>
                      </a:stretch>
                    </p:blipFill>
                    <p:spPr>
                      <a:xfrm>
                        <a:off x="3724829" y="2881317"/>
                        <a:ext cx="1270000" cy="901700"/>
                      </a:xfrm>
                      <a:prstGeom prst="rect">
                        <a:avLst/>
                      </a:prstGeom>
                    </p:spPr>
                  </p:pic>
                </p:oleObj>
              </mc:Fallback>
            </mc:AlternateContent>
          </a:graphicData>
        </a:graphic>
      </p:graphicFrame>
      <p:sp>
        <p:nvSpPr>
          <p:cNvPr id="12" name="TextBox 11"/>
          <p:cNvSpPr txBox="1"/>
          <p:nvPr/>
        </p:nvSpPr>
        <p:spPr>
          <a:xfrm>
            <a:off x="165629" y="2785131"/>
            <a:ext cx="3395105" cy="954107"/>
          </a:xfrm>
          <a:prstGeom prst="rect">
            <a:avLst/>
          </a:prstGeom>
          <a:noFill/>
        </p:spPr>
        <p:txBody>
          <a:bodyPr wrap="none" rtlCol="0">
            <a:spAutoFit/>
          </a:bodyPr>
          <a:lstStyle/>
          <a:p>
            <a:r>
              <a:rPr lang="en-US" sz="2800" dirty="0" smtClean="0">
                <a:solidFill>
                  <a:srgbClr val="000000"/>
                </a:solidFill>
                <a:latin typeface="Times New Roman"/>
                <a:ea typeface="+mn-ea"/>
                <a:cs typeface="Times New Roman"/>
              </a:rPr>
              <a:t>Solve for </a:t>
            </a:r>
            <a:r>
              <a:rPr lang="en-US" sz="2800" i="1" kern="0" dirty="0" err="1">
                <a:solidFill>
                  <a:srgbClr val="000000"/>
                </a:solidFill>
                <a:latin typeface="Times New Roman"/>
                <a:ea typeface="ＭＳ Ｐゴシック"/>
                <a:cs typeface="Times New Roman"/>
              </a:rPr>
              <a:t>υ</a:t>
            </a:r>
            <a:r>
              <a:rPr lang="en-US" sz="2800" kern="0" baseline="-25000" dirty="0" err="1">
                <a:solidFill>
                  <a:srgbClr val="000000"/>
                </a:solidFill>
                <a:latin typeface="Times New Roman"/>
                <a:ea typeface="ＭＳ Ｐゴシック"/>
                <a:cs typeface="Times New Roman"/>
              </a:rPr>
              <a:t>f</a:t>
            </a:r>
            <a:endParaRPr lang="en-US" sz="2800" dirty="0" smtClean="0">
              <a:solidFill>
                <a:srgbClr val="000000"/>
              </a:solidFill>
              <a:latin typeface="Times New Roman"/>
              <a:ea typeface="+mn-ea"/>
              <a:cs typeface="Times New Roman"/>
            </a:endParaRPr>
          </a:p>
          <a:p>
            <a:r>
              <a:rPr lang="en-US" sz="2800" dirty="0" smtClean="0">
                <a:solidFill>
                  <a:srgbClr val="000000"/>
                </a:solidFill>
                <a:latin typeface="Times New Roman"/>
                <a:ea typeface="+mn-ea"/>
                <a:cs typeface="Times New Roman"/>
              </a:rPr>
              <a:t>Use quadratic formula</a:t>
            </a:r>
            <a:endParaRPr lang="en-US" sz="2800" dirty="0">
              <a:solidFill>
                <a:srgbClr val="000000"/>
              </a:solidFill>
              <a:latin typeface="Times New Roman"/>
              <a:ea typeface="+mn-ea"/>
              <a:cs typeface="Times New Roman"/>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1048445373"/>
              </p:ext>
            </p:extLst>
          </p:nvPr>
        </p:nvGraphicFramePr>
        <p:xfrm>
          <a:off x="6102350" y="3068638"/>
          <a:ext cx="1485900" cy="508000"/>
        </p:xfrm>
        <a:graphic>
          <a:graphicData uri="http://schemas.openxmlformats.org/presentationml/2006/ole">
            <mc:AlternateContent xmlns:mc="http://schemas.openxmlformats.org/markup-compatibility/2006">
              <mc:Choice xmlns:v="urn:schemas-microsoft-com:vml" Requires="v">
                <p:oleObj spid="_x0000_s1138" name="Equation" r:id="rId9" imgW="1485900" imgH="508000" progId="Equation.3">
                  <p:embed/>
                </p:oleObj>
              </mc:Choice>
              <mc:Fallback>
                <p:oleObj name="Equation" r:id="rId9" imgW="1485900" imgH="508000" progId="Equation.3">
                  <p:embed/>
                  <p:pic>
                    <p:nvPicPr>
                      <p:cNvPr id="0" name=""/>
                      <p:cNvPicPr/>
                      <p:nvPr/>
                    </p:nvPicPr>
                    <p:blipFill>
                      <a:blip r:embed="rId10"/>
                      <a:stretch>
                        <a:fillRect/>
                      </a:stretch>
                    </p:blipFill>
                    <p:spPr>
                      <a:xfrm>
                        <a:off x="6102350" y="3068638"/>
                        <a:ext cx="1485900" cy="508000"/>
                      </a:xfrm>
                      <a:prstGeom prst="rect">
                        <a:avLst/>
                      </a:prstGeom>
                    </p:spPr>
                  </p:pic>
                </p:oleObj>
              </mc:Fallback>
            </mc:AlternateContent>
          </a:graphicData>
        </a:graphic>
      </p:graphicFrame>
    </p:spTree>
    <p:extLst>
      <p:ext uri="{BB962C8B-B14F-4D97-AF65-F5344CB8AC3E}">
        <p14:creationId xmlns:p14="http://schemas.microsoft.com/office/powerpoint/2010/main" val="29528613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11_35_FigureB.jpg"/>
          <p:cNvPicPr>
            <a:picLocks noChangeAspect="1"/>
          </p:cNvPicPr>
          <p:nvPr/>
        </p:nvPicPr>
        <p:blipFill rotWithShape="1">
          <a:blip r:embed="rId3">
            <a:extLst>
              <a:ext uri="{28A0092B-C50C-407E-A947-70E740481C1C}">
                <a14:useLocalDpi xmlns:a14="http://schemas.microsoft.com/office/drawing/2010/main" val="0"/>
              </a:ext>
            </a:extLst>
          </a:blip>
          <a:srcRect b="2845"/>
          <a:stretch/>
        </p:blipFill>
        <p:spPr>
          <a:xfrm>
            <a:off x="2444426" y="3331308"/>
            <a:ext cx="4255148" cy="3438769"/>
          </a:xfrm>
          <a:prstGeom prst="rect">
            <a:avLst/>
          </a:prstGeom>
        </p:spPr>
      </p:pic>
      <p:sp>
        <p:nvSpPr>
          <p:cNvPr id="1029" name="Rectangle 5"/>
          <p:cNvSpPr>
            <a:spLocks noGrp="1" noChangeArrowheads="1"/>
          </p:cNvSpPr>
          <p:nvPr>
            <p:ph type="title"/>
          </p:nvPr>
        </p:nvSpPr>
        <p:spPr/>
        <p:txBody>
          <a:bodyPr/>
          <a:lstStyle/>
          <a:p>
            <a:r>
              <a:rPr lang="en-US" dirty="0" smtClean="0"/>
              <a:t>Section Goal</a:t>
            </a:r>
            <a:endParaRPr lang="en-US" dirty="0"/>
          </a:p>
        </p:txBody>
      </p:sp>
      <p:sp>
        <p:nvSpPr>
          <p:cNvPr id="2" name="Content Placeholder 1"/>
          <p:cNvSpPr>
            <a:spLocks noGrp="1"/>
          </p:cNvSpPr>
          <p:nvPr>
            <p:ph idx="1"/>
          </p:nvPr>
        </p:nvSpPr>
        <p:spPr/>
        <p:txBody>
          <a:bodyPr/>
          <a:lstStyle/>
          <a:p>
            <a:pPr marL="0" indent="0">
              <a:buNone/>
            </a:pPr>
            <a:r>
              <a:rPr lang="en-US" dirty="0" smtClean="0"/>
              <a:t>Compute the rotational inertia for collections of particles and extended objects.</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a:t>Section 11.6: Rotational inertia of extended </a:t>
            </a:r>
            <a:r>
              <a:rPr lang="en-US" dirty="0" smtClean="0"/>
              <a:t>objects</a:t>
            </a:r>
            <a:endParaRPr lang="en-US" dirty="0"/>
          </a:p>
        </p:txBody>
      </p:sp>
    </p:spTree>
    <p:extLst>
      <p:ext uri="{BB962C8B-B14F-4D97-AF65-F5344CB8AC3E}">
        <p14:creationId xmlns:p14="http://schemas.microsoft.com/office/powerpoint/2010/main" val="252625762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11_35_Figure.jpg"/>
          <p:cNvPicPr>
            <a:picLocks noChangeAspect="1"/>
          </p:cNvPicPr>
          <p:nvPr/>
        </p:nvPicPr>
        <p:blipFill rotWithShape="1">
          <a:blip r:embed="rId4">
            <a:extLst>
              <a:ext uri="{28A0092B-C50C-407E-A947-70E740481C1C}">
                <a14:useLocalDpi xmlns:a14="http://schemas.microsoft.com/office/drawing/2010/main" val="0"/>
              </a:ext>
            </a:extLst>
          </a:blip>
          <a:srcRect b="2845"/>
          <a:stretch/>
        </p:blipFill>
        <p:spPr>
          <a:xfrm>
            <a:off x="5812661" y="1216224"/>
            <a:ext cx="3311801" cy="5539152"/>
          </a:xfrm>
          <a:prstGeom prst="rect">
            <a:avLst/>
          </a:prstGeom>
        </p:spPr>
      </p:pic>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11.6: Rotational Inertia of extended objects</a:t>
            </a:r>
            <a:endParaRPr lang="en-US" dirty="0"/>
          </a:p>
        </p:txBody>
      </p:sp>
      <p:sp>
        <p:nvSpPr>
          <p:cNvPr id="3" name="Content Placeholder 2"/>
          <p:cNvSpPr>
            <a:spLocks noGrp="1"/>
          </p:cNvSpPr>
          <p:nvPr>
            <p:ph idx="1"/>
          </p:nvPr>
        </p:nvSpPr>
        <p:spPr>
          <a:xfrm>
            <a:off x="-141121" y="1170432"/>
            <a:ext cx="5856121" cy="5422392"/>
          </a:xfrm>
        </p:spPr>
        <p:txBody>
          <a:bodyPr/>
          <a:lstStyle/>
          <a:p>
            <a:r>
              <a:rPr lang="en-US" sz="2400" dirty="0" smtClean="0"/>
              <a:t>To apply the concepts of rotational inertia to extended objects as seen in the figure (part </a:t>
            </a:r>
            <a:r>
              <a:rPr lang="en-US" sz="2400" i="1" dirty="0" smtClean="0"/>
              <a:t>a</a:t>
            </a:r>
            <a:r>
              <a:rPr lang="en-US" sz="2400" dirty="0" smtClean="0"/>
              <a:t>), imagine breaking down the object to small segments (part </a:t>
            </a:r>
            <a:r>
              <a:rPr lang="en-US" sz="2400" i="1" dirty="0" smtClean="0"/>
              <a:t>b</a:t>
            </a:r>
            <a:r>
              <a:rPr lang="en-US" sz="2400" dirty="0" smtClean="0"/>
              <a:t>).</a:t>
            </a:r>
          </a:p>
          <a:p>
            <a:r>
              <a:rPr lang="en-US" sz="2400" dirty="0" smtClean="0"/>
              <a:t>The rotational kinetic energy of the object is the sum of the kinetic energies of these small elements:</a:t>
            </a:r>
          </a:p>
          <a:p>
            <a:endParaRPr lang="en-US" sz="2400" dirty="0" smtClean="0"/>
          </a:p>
          <a:p>
            <a:endParaRPr lang="en-US" sz="2400" dirty="0" smtClean="0"/>
          </a:p>
          <a:p>
            <a:r>
              <a:rPr lang="en-US" sz="2400" dirty="0" smtClean="0"/>
              <a:t>Using </a:t>
            </a:r>
            <a:r>
              <a:rPr lang="en-US" sz="2400" i="1" dirty="0"/>
              <a:t>υ</a:t>
            </a:r>
            <a:r>
              <a:rPr lang="en-US" sz="2400" dirty="0" smtClean="0"/>
              <a:t> = </a:t>
            </a:r>
            <a:r>
              <a:rPr lang="en-US" sz="2400" i="1" dirty="0" smtClean="0"/>
              <a:t>r</a:t>
            </a:r>
            <a:r>
              <a:rPr lang="en-US" sz="2400" i="1" dirty="0" smtClean="0">
                <a:sym typeface="Symbol"/>
              </a:rPr>
              <a:t></a:t>
            </a:r>
            <a:r>
              <a:rPr lang="en-US" sz="2400" dirty="0" smtClean="0"/>
              <a:t>, we get</a:t>
            </a:r>
            <a:endParaRPr lang="en-US" sz="2400" dirty="0"/>
          </a:p>
        </p:txBody>
      </p:sp>
      <p:graphicFrame>
        <p:nvGraphicFramePr>
          <p:cNvPr id="17" name="Object 16"/>
          <p:cNvGraphicFramePr>
            <a:graphicFrameLocks noChangeAspect="1"/>
          </p:cNvGraphicFramePr>
          <p:nvPr>
            <p:extLst>
              <p:ext uri="{D42A27DB-BD31-4B8C-83A1-F6EECF244321}">
                <p14:modId xmlns:p14="http://schemas.microsoft.com/office/powerpoint/2010/main" val="4260647256"/>
              </p:ext>
            </p:extLst>
          </p:nvPr>
        </p:nvGraphicFramePr>
        <p:xfrm>
          <a:off x="216444" y="4071771"/>
          <a:ext cx="5308600" cy="647700"/>
        </p:xfrm>
        <a:graphic>
          <a:graphicData uri="http://schemas.openxmlformats.org/presentationml/2006/ole">
            <mc:AlternateContent xmlns:mc="http://schemas.openxmlformats.org/markup-compatibility/2006">
              <mc:Choice xmlns:v="urn:schemas-microsoft-com:vml" Requires="v">
                <p:oleObj spid="_x0000_s114522" name="Equation" r:id="rId5" imgW="5308600" imgH="647700" progId="Equation.DSMT4">
                  <p:embed/>
                </p:oleObj>
              </mc:Choice>
              <mc:Fallback>
                <p:oleObj name="Equation" r:id="rId5" imgW="5308600" imgH="647700" progId="Equation.DSMT4">
                  <p:embed/>
                  <p:pic>
                    <p:nvPicPr>
                      <p:cNvPr id="0" name=""/>
                      <p:cNvPicPr/>
                      <p:nvPr/>
                    </p:nvPicPr>
                    <p:blipFill>
                      <a:blip r:embed="rId6"/>
                      <a:stretch>
                        <a:fillRect/>
                      </a:stretch>
                    </p:blipFill>
                    <p:spPr>
                      <a:xfrm>
                        <a:off x="216444" y="4071771"/>
                        <a:ext cx="5308600" cy="6477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167676010"/>
              </p:ext>
            </p:extLst>
          </p:nvPr>
        </p:nvGraphicFramePr>
        <p:xfrm>
          <a:off x="780928" y="5361025"/>
          <a:ext cx="5105400" cy="876300"/>
        </p:xfrm>
        <a:graphic>
          <a:graphicData uri="http://schemas.openxmlformats.org/presentationml/2006/ole">
            <mc:AlternateContent xmlns:mc="http://schemas.openxmlformats.org/markup-compatibility/2006">
              <mc:Choice xmlns:v="urn:schemas-microsoft-com:vml" Requires="v">
                <p:oleObj spid="_x0000_s114523" name="Equation" r:id="rId7" imgW="5105400" imgH="876300" progId="Equation.3">
                  <p:embed/>
                </p:oleObj>
              </mc:Choice>
              <mc:Fallback>
                <p:oleObj name="Equation" r:id="rId7" imgW="5105400" imgH="876300" progId="Equation.3">
                  <p:embed/>
                  <p:pic>
                    <p:nvPicPr>
                      <p:cNvPr id="0" name=""/>
                      <p:cNvPicPr/>
                      <p:nvPr/>
                    </p:nvPicPr>
                    <p:blipFill>
                      <a:blip r:embed="rId8"/>
                      <a:stretch>
                        <a:fillRect/>
                      </a:stretch>
                    </p:blipFill>
                    <p:spPr>
                      <a:xfrm>
                        <a:off x="780928" y="5361025"/>
                        <a:ext cx="5105400" cy="876300"/>
                      </a:xfrm>
                      <a:prstGeom prst="rect">
                        <a:avLst/>
                      </a:prstGeom>
                    </p:spPr>
                  </p:pic>
                </p:oleObj>
              </mc:Fallback>
            </mc:AlternateContent>
          </a:graphicData>
        </a:graphic>
      </p:graphicFrame>
    </p:spTree>
    <p:extLst>
      <p:ext uri="{BB962C8B-B14F-4D97-AF65-F5344CB8AC3E}">
        <p14:creationId xmlns:p14="http://schemas.microsoft.com/office/powerpoint/2010/main" val="31155693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smtClean="0"/>
              <a:t>Section 11.6: Rotational Inertia of extended objects</a:t>
            </a:r>
            <a:endParaRPr lang="en-US" dirty="0"/>
          </a:p>
        </p:txBody>
      </p:sp>
      <p:graphicFrame>
        <p:nvGraphicFramePr>
          <p:cNvPr id="14" name="Object 13"/>
          <p:cNvGraphicFramePr>
            <a:graphicFrameLocks noChangeAspect="1"/>
          </p:cNvGraphicFramePr>
          <p:nvPr>
            <p:extLst>
              <p:ext uri="{D42A27DB-BD31-4B8C-83A1-F6EECF244321}">
                <p14:modId xmlns:p14="http://schemas.microsoft.com/office/powerpoint/2010/main" val="2199451012"/>
              </p:ext>
            </p:extLst>
          </p:nvPr>
        </p:nvGraphicFramePr>
        <p:xfrm>
          <a:off x="224906" y="1687505"/>
          <a:ext cx="5969000" cy="1054100"/>
        </p:xfrm>
        <a:graphic>
          <a:graphicData uri="http://schemas.openxmlformats.org/presentationml/2006/ole">
            <mc:AlternateContent xmlns:mc="http://schemas.openxmlformats.org/markup-compatibility/2006">
              <mc:Choice xmlns:v="urn:schemas-microsoft-com:vml" Requires="v">
                <p:oleObj spid="_x0000_s334056" name="Equation" r:id="rId4" imgW="5969000" imgH="1054100" progId="Equation.3">
                  <p:embed/>
                </p:oleObj>
              </mc:Choice>
              <mc:Fallback>
                <p:oleObj name="Equation" r:id="rId4" imgW="5969000" imgH="1054100" progId="Equation.3">
                  <p:embed/>
                  <p:pic>
                    <p:nvPicPr>
                      <p:cNvPr id="0" name=""/>
                      <p:cNvPicPr/>
                      <p:nvPr/>
                    </p:nvPicPr>
                    <p:blipFill>
                      <a:blip r:embed="rId5"/>
                      <a:stretch>
                        <a:fillRect/>
                      </a:stretch>
                    </p:blipFill>
                    <p:spPr>
                      <a:xfrm>
                        <a:off x="224906" y="1687505"/>
                        <a:ext cx="5969000" cy="10541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755190146"/>
              </p:ext>
            </p:extLst>
          </p:nvPr>
        </p:nvGraphicFramePr>
        <p:xfrm>
          <a:off x="1726810" y="3764650"/>
          <a:ext cx="1854200" cy="749300"/>
        </p:xfrm>
        <a:graphic>
          <a:graphicData uri="http://schemas.openxmlformats.org/presentationml/2006/ole">
            <mc:AlternateContent xmlns:mc="http://schemas.openxmlformats.org/markup-compatibility/2006">
              <mc:Choice xmlns:v="urn:schemas-microsoft-com:vml" Requires="v">
                <p:oleObj spid="_x0000_s334057" name="Equation" r:id="rId6" imgW="1854200" imgH="749300" progId="Equation.DSMT4">
                  <p:embed/>
                </p:oleObj>
              </mc:Choice>
              <mc:Fallback>
                <p:oleObj name="Equation" r:id="rId6" imgW="1854200" imgH="749300" progId="Equation.DSMT4">
                  <p:embed/>
                  <p:pic>
                    <p:nvPicPr>
                      <p:cNvPr id="0" name=""/>
                      <p:cNvPicPr/>
                      <p:nvPr/>
                    </p:nvPicPr>
                    <p:blipFill>
                      <a:blip r:embed="rId7"/>
                      <a:stretch>
                        <a:fillRect/>
                      </a:stretch>
                    </p:blipFill>
                    <p:spPr>
                      <a:xfrm>
                        <a:off x="1726810" y="3764650"/>
                        <a:ext cx="1854200" cy="7493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758627627"/>
              </p:ext>
            </p:extLst>
          </p:nvPr>
        </p:nvGraphicFramePr>
        <p:xfrm>
          <a:off x="442913" y="5656263"/>
          <a:ext cx="6591300" cy="774700"/>
        </p:xfrm>
        <a:graphic>
          <a:graphicData uri="http://schemas.openxmlformats.org/presentationml/2006/ole">
            <mc:AlternateContent xmlns:mc="http://schemas.openxmlformats.org/markup-compatibility/2006">
              <mc:Choice xmlns:v="urn:schemas-microsoft-com:vml" Requires="v">
                <p:oleObj spid="_x0000_s334058" name="Equation" r:id="rId8" imgW="6591300" imgH="774700" progId="Equation.3">
                  <p:embed/>
                </p:oleObj>
              </mc:Choice>
              <mc:Fallback>
                <p:oleObj name="Equation" r:id="rId8" imgW="6591300" imgH="774700" progId="Equation.3">
                  <p:embed/>
                  <p:pic>
                    <p:nvPicPr>
                      <p:cNvPr id="0" name=""/>
                      <p:cNvPicPr/>
                      <p:nvPr/>
                    </p:nvPicPr>
                    <p:blipFill>
                      <a:blip r:embed="rId9"/>
                      <a:stretch>
                        <a:fillRect/>
                      </a:stretch>
                    </p:blipFill>
                    <p:spPr>
                      <a:xfrm>
                        <a:off x="442913" y="5656263"/>
                        <a:ext cx="6591300" cy="774700"/>
                      </a:xfrm>
                      <a:prstGeom prst="rect">
                        <a:avLst/>
                      </a:prstGeom>
                    </p:spPr>
                  </p:pic>
                </p:oleObj>
              </mc:Fallback>
            </mc:AlternateContent>
          </a:graphicData>
        </a:graphic>
      </p:graphicFrame>
      <p:pic>
        <p:nvPicPr>
          <p:cNvPr id="9" name="Picture 8" descr="11_35_Figure.jpg"/>
          <p:cNvPicPr>
            <a:picLocks noChangeAspect="1"/>
          </p:cNvPicPr>
          <p:nvPr/>
        </p:nvPicPr>
        <p:blipFill rotWithShape="1">
          <a:blip r:embed="rId10">
            <a:extLst>
              <a:ext uri="{28A0092B-C50C-407E-A947-70E740481C1C}">
                <a14:useLocalDpi xmlns:a14="http://schemas.microsoft.com/office/drawing/2010/main" val="0"/>
              </a:ext>
            </a:extLst>
          </a:blip>
          <a:srcRect t="49541" b="2845"/>
          <a:stretch/>
        </p:blipFill>
        <p:spPr>
          <a:xfrm>
            <a:off x="5832199" y="3116644"/>
            <a:ext cx="3311801" cy="2714656"/>
          </a:xfrm>
          <a:prstGeom prst="rect">
            <a:avLst/>
          </a:prstGeom>
        </p:spPr>
      </p:pic>
      <p:sp>
        <p:nvSpPr>
          <p:cNvPr id="2" name="Content Placeholder 1"/>
          <p:cNvSpPr>
            <a:spLocks noGrp="1"/>
          </p:cNvSpPr>
          <p:nvPr>
            <p:ph idx="1"/>
          </p:nvPr>
        </p:nvSpPr>
        <p:spPr>
          <a:xfrm>
            <a:off x="0" y="1197472"/>
            <a:ext cx="6910390" cy="5422392"/>
          </a:xfrm>
        </p:spPr>
        <p:txBody>
          <a:bodyPr/>
          <a:lstStyle/>
          <a:p>
            <a:r>
              <a:rPr lang="en-US" dirty="0" smtClean="0"/>
              <a:t>Using the definition of rotational inertia, </a:t>
            </a:r>
            <a:br>
              <a:rPr lang="en-US" dirty="0" smtClean="0"/>
            </a:br>
            <a:endParaRPr lang="en-US" dirty="0" smtClean="0"/>
          </a:p>
          <a:p>
            <a:endParaRPr lang="en-US" dirty="0" smtClean="0"/>
          </a:p>
          <a:p>
            <a:r>
              <a:rPr lang="en-US" dirty="0"/>
              <a:t>T</a:t>
            </a:r>
            <a:r>
              <a:rPr lang="en-US" dirty="0" smtClean="0"/>
              <a:t>he rotational inertia of the extended object is given by</a:t>
            </a:r>
          </a:p>
          <a:p>
            <a:endParaRPr lang="en-US" dirty="0" smtClean="0"/>
          </a:p>
          <a:p>
            <a:endParaRPr lang="en-US" dirty="0" smtClean="0"/>
          </a:p>
          <a:p>
            <a:r>
              <a:rPr lang="en-US" dirty="0" smtClean="0"/>
              <a:t>In the limit </a:t>
            </a:r>
            <a:r>
              <a:rPr lang="en-US" i="1" dirty="0" smtClean="0">
                <a:sym typeface="Symbol"/>
              </a:rPr>
              <a:t></a:t>
            </a:r>
            <a:r>
              <a:rPr lang="en-US" i="1" dirty="0" smtClean="0"/>
              <a:t>m</a:t>
            </a:r>
            <a:r>
              <a:rPr lang="en-US" i="1" baseline="-25000" dirty="0" smtClean="0"/>
              <a:t>n</a:t>
            </a:r>
            <a:r>
              <a:rPr lang="en-US" dirty="0" smtClean="0"/>
              <a:t> </a:t>
            </a:r>
            <a:r>
              <a:rPr lang="en-US" dirty="0">
                <a:sym typeface="Symbol"/>
              </a:rPr>
              <a:t></a:t>
            </a:r>
            <a:r>
              <a:rPr lang="en-US" dirty="0"/>
              <a:t> </a:t>
            </a:r>
            <a:r>
              <a:rPr lang="en-US" dirty="0" smtClean="0"/>
              <a:t>0, the sum becomes</a:t>
            </a:r>
          </a:p>
        </p:txBody>
      </p:sp>
    </p:spTree>
    <p:extLst>
      <p:ext uri="{BB962C8B-B14F-4D97-AF65-F5344CB8AC3E}">
        <p14:creationId xmlns:p14="http://schemas.microsoft.com/office/powerpoint/2010/main" val="31062086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1_03_Table.jpg"/>
          <p:cNvPicPr>
            <a:picLocks noChangeAspect="1"/>
          </p:cNvPicPr>
          <p:nvPr/>
        </p:nvPicPr>
        <p:blipFill rotWithShape="1">
          <a:blip r:embed="rId3">
            <a:extLst>
              <a:ext uri="{28A0092B-C50C-407E-A947-70E740481C1C}">
                <a14:useLocalDpi xmlns:a14="http://schemas.microsoft.com/office/drawing/2010/main" val="0"/>
              </a:ext>
            </a:extLst>
          </a:blip>
          <a:srcRect b="2845"/>
          <a:stretch/>
        </p:blipFill>
        <p:spPr>
          <a:xfrm>
            <a:off x="1015688" y="1154492"/>
            <a:ext cx="6960424" cy="5703508"/>
          </a:xfrm>
          <a:prstGeom prst="rect">
            <a:avLst/>
          </a:prstGeom>
        </p:spPr>
      </p:pic>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a:xfrm>
            <a:off x="0" y="-230904"/>
            <a:ext cx="9144000" cy="1157760"/>
          </a:xfrm>
        </p:spPr>
        <p:txBody>
          <a:bodyPr/>
          <a:lstStyle/>
          <a:p>
            <a:r>
              <a:rPr lang="en-US" sz="2800" dirty="0" smtClean="0"/>
              <a:t>Section 11.6: Rotational Inertia of extended objects</a:t>
            </a:r>
            <a:endParaRPr lang="en-US" sz="2800" dirty="0"/>
          </a:p>
        </p:txBody>
      </p:sp>
      <p:sp>
        <p:nvSpPr>
          <p:cNvPr id="6" name="Rectangle 5"/>
          <p:cNvSpPr/>
          <p:nvPr/>
        </p:nvSpPr>
        <p:spPr>
          <a:xfrm>
            <a:off x="1984770" y="-1154674"/>
            <a:ext cx="6953418" cy="461665"/>
          </a:xfrm>
          <a:prstGeom prst="rect">
            <a:avLst/>
          </a:prstGeom>
        </p:spPr>
        <p:txBody>
          <a:bodyPr wrap="square">
            <a:spAutoFit/>
          </a:bodyPr>
          <a:lstStyle/>
          <a:p>
            <a:r>
              <a:rPr lang="en-US" dirty="0">
                <a:solidFill>
                  <a:schemeClr val="bg1"/>
                </a:solidFill>
                <a:hlinkClick r:id="rId4"/>
              </a:rPr>
              <a:t>https://</a:t>
            </a:r>
            <a:r>
              <a:rPr lang="en-US" dirty="0" err="1">
                <a:solidFill>
                  <a:schemeClr val="bg1"/>
                </a:solidFill>
                <a:hlinkClick r:id="rId4"/>
              </a:rPr>
              <a:t>www.youtube.com</a:t>
            </a:r>
            <a:r>
              <a:rPr lang="en-US" dirty="0">
                <a:solidFill>
                  <a:schemeClr val="bg1"/>
                </a:solidFill>
                <a:hlinkClick r:id="rId4"/>
              </a:rPr>
              <a:t>/</a:t>
            </a:r>
            <a:r>
              <a:rPr lang="en-US" dirty="0" err="1">
                <a:solidFill>
                  <a:schemeClr val="bg1"/>
                </a:solidFill>
                <a:hlinkClick r:id="rId4"/>
              </a:rPr>
              <a:t>watch?v</a:t>
            </a:r>
            <a:r>
              <a:rPr lang="en-US" dirty="0">
                <a:solidFill>
                  <a:schemeClr val="bg1"/>
                </a:solidFill>
                <a:hlinkClick r:id="rId4"/>
              </a:rPr>
              <a:t>=7PRZ5IIT5Tg</a:t>
            </a:r>
            <a:endParaRPr lang="en-US" dirty="0">
              <a:solidFill>
                <a:schemeClr val="bg1"/>
              </a:solidFill>
            </a:endParaRPr>
          </a:p>
        </p:txBody>
      </p:sp>
      <p:sp>
        <p:nvSpPr>
          <p:cNvPr id="2" name="Rectangle 1"/>
          <p:cNvSpPr/>
          <p:nvPr/>
        </p:nvSpPr>
        <p:spPr>
          <a:xfrm>
            <a:off x="-5117991" y="1908355"/>
            <a:ext cx="4572000" cy="830997"/>
          </a:xfrm>
          <a:prstGeom prst="rect">
            <a:avLst/>
          </a:prstGeom>
        </p:spPr>
        <p:txBody>
          <a:bodyPr>
            <a:spAutoFit/>
          </a:bodyPr>
          <a:lstStyle/>
          <a:p>
            <a:r>
              <a:rPr lang="en-US" dirty="0"/>
              <a:t>https://</a:t>
            </a:r>
            <a:r>
              <a:rPr lang="en-US" dirty="0" err="1"/>
              <a:t>www.youtube.com</a:t>
            </a:r>
            <a:r>
              <a:rPr lang="en-US" dirty="0"/>
              <a:t>/</a:t>
            </a:r>
            <a:r>
              <a:rPr lang="en-US" dirty="0" err="1"/>
              <a:t>watch?v</a:t>
            </a:r>
            <a:r>
              <a:rPr lang="en-US" dirty="0"/>
              <a:t>=l-</a:t>
            </a:r>
            <a:r>
              <a:rPr lang="en-US" dirty="0" err="1"/>
              <a:t>FUTMzsKUQ</a:t>
            </a:r>
            <a:endParaRPr lang="en-US" dirty="0"/>
          </a:p>
        </p:txBody>
      </p:sp>
      <p:sp>
        <p:nvSpPr>
          <p:cNvPr id="3" name="Rectangle 2"/>
          <p:cNvSpPr/>
          <p:nvPr/>
        </p:nvSpPr>
        <p:spPr>
          <a:xfrm>
            <a:off x="134469" y="4264540"/>
            <a:ext cx="8953884" cy="338554"/>
          </a:xfrm>
          <a:prstGeom prst="rect">
            <a:avLst/>
          </a:prstGeom>
        </p:spPr>
        <p:txBody>
          <a:bodyPr>
            <a:spAutoFit/>
          </a:bodyPr>
          <a:lstStyle/>
          <a:p>
            <a:r>
              <a:rPr lang="en-US" sz="1600" dirty="0" smtClean="0">
                <a:hlinkClick r:id="rId5"/>
              </a:rPr>
              <a:t>https://www.youtube.com/watch?v=8psVQHHUEcI</a:t>
            </a:r>
            <a:r>
              <a:rPr lang="en-US" sz="1600" dirty="0"/>
              <a:t>      </a:t>
            </a:r>
            <a:r>
              <a:rPr lang="en-US" sz="1600" dirty="0" smtClean="0"/>
              <a:t>sphere (c = 0.4), disk (c = 0.5), ring (c = 1) </a:t>
            </a:r>
            <a:endParaRPr lang="en-US" sz="1600" dirty="0"/>
          </a:p>
        </p:txBody>
      </p:sp>
    </p:spTree>
    <p:extLst>
      <p:ext uri="{BB962C8B-B14F-4D97-AF65-F5344CB8AC3E}">
        <p14:creationId xmlns:p14="http://schemas.microsoft.com/office/powerpoint/2010/main" val="411915177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1_36_Figure.jpg"/>
          <p:cNvPicPr>
            <a:picLocks noChangeAspect="1"/>
          </p:cNvPicPr>
          <p:nvPr/>
        </p:nvPicPr>
        <p:blipFill rotWithShape="1">
          <a:blip r:embed="rId3">
            <a:extLst>
              <a:ext uri="{28A0092B-C50C-407E-A947-70E740481C1C}">
                <a14:useLocalDpi xmlns:a14="http://schemas.microsoft.com/office/drawing/2010/main" val="0"/>
              </a:ext>
            </a:extLst>
          </a:blip>
          <a:srcRect b="2697"/>
          <a:stretch/>
        </p:blipFill>
        <p:spPr>
          <a:xfrm>
            <a:off x="5875767" y="3177094"/>
            <a:ext cx="3268234" cy="3385450"/>
          </a:xfrm>
          <a:prstGeom prst="rect">
            <a:avLst/>
          </a:prstGeom>
        </p:spPr>
      </p:pic>
      <p:sp>
        <p:nvSpPr>
          <p:cNvPr id="1029" name="Rectangle 5"/>
          <p:cNvSpPr>
            <a:spLocks noGrp="1" noChangeArrowheads="1"/>
          </p:cNvSpPr>
          <p:nvPr>
            <p:ph type="title"/>
          </p:nvPr>
        </p:nvSpPr>
        <p:spPr/>
        <p:txBody>
          <a:bodyPr/>
          <a:lstStyle/>
          <a:p>
            <a:r>
              <a:rPr lang="en-US" dirty="0" smtClean="0"/>
              <a:t>Example 11.8 Rotational inertia of a hoop about an axis through its center</a:t>
            </a:r>
            <a:endParaRPr lang="en-US" dirty="0"/>
          </a:p>
        </p:txBody>
      </p:sp>
      <p:sp>
        <p:nvSpPr>
          <p:cNvPr id="10" name="Content Placeholder 9"/>
          <p:cNvSpPr>
            <a:spLocks noGrp="1"/>
          </p:cNvSpPr>
          <p:nvPr>
            <p:ph idx="1"/>
          </p:nvPr>
        </p:nvSpPr>
        <p:spPr>
          <a:xfrm>
            <a:off x="121371" y="2304158"/>
            <a:ext cx="8229600" cy="4233672"/>
          </a:xfrm>
        </p:spPr>
        <p:txBody>
          <a:bodyPr/>
          <a:lstStyle/>
          <a:p>
            <a:pPr marL="0" indent="0">
              <a:buNone/>
            </a:pPr>
            <a:r>
              <a:rPr lang="en-US" dirty="0" smtClean="0"/>
              <a:t>Calculate the rotational inertia of a hoop of inertia </a:t>
            </a:r>
            <a:r>
              <a:rPr lang="en-US" i="1" dirty="0" smtClean="0"/>
              <a:t>m</a:t>
            </a:r>
            <a:r>
              <a:rPr lang="en-US" dirty="0" smtClean="0"/>
              <a:t> and radius </a:t>
            </a:r>
            <a:r>
              <a:rPr lang="en-US" i="1" dirty="0" smtClean="0"/>
              <a:t>R</a:t>
            </a:r>
            <a:r>
              <a:rPr lang="en-US" dirty="0" smtClean="0"/>
              <a:t> about an axis perpendicular to the plane of the hoop and passing through its center.</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Section 11.6: Rotational inertia of extended objects</a:t>
            </a:r>
            <a:endParaRPr lang="en-US" dirty="0"/>
          </a:p>
        </p:txBody>
      </p:sp>
    </p:spTree>
    <p:extLst>
      <p:ext uri="{BB962C8B-B14F-4D97-AF65-F5344CB8AC3E}">
        <p14:creationId xmlns:p14="http://schemas.microsoft.com/office/powerpoint/2010/main" val="104061218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dirty="0" smtClean="0"/>
              <a:t>Example 11.8 Rotational inertia of a hoop about an axis through its center (cont.)</a:t>
            </a:r>
            <a:endParaRPr lang="en-US" dirty="0"/>
          </a:p>
        </p:txBody>
      </p:sp>
      <p:sp>
        <p:nvSpPr>
          <p:cNvPr id="10" name="Content Placeholder 9"/>
          <p:cNvSpPr>
            <a:spLocks noGrp="1"/>
          </p:cNvSpPr>
          <p:nvPr>
            <p:ph idx="1"/>
          </p:nvPr>
        </p:nvSpPr>
        <p:spPr>
          <a:xfrm>
            <a:off x="339466" y="2047604"/>
            <a:ext cx="8554183" cy="4233672"/>
          </a:xfrm>
        </p:spPr>
        <p:txBody>
          <a:bodyPr/>
          <a:lstStyle/>
          <a:p>
            <a:pPr marL="0" indent="0">
              <a:buNone/>
            </a:pPr>
            <a:r>
              <a:rPr lang="en-US" sz="2600" dirty="0"/>
              <a:t>❷ DEVISE PLAN </a:t>
            </a:r>
            <a:r>
              <a:rPr lang="en-US" sz="2600" dirty="0" smtClean="0"/>
              <a:t>Equation </a:t>
            </a:r>
            <a:r>
              <a:rPr lang="en-US" sz="2600" dirty="0"/>
              <a:t>11.43 gives the rotational inertia of an object as the sum of the contributions from many small segments. D</a:t>
            </a:r>
            <a:r>
              <a:rPr lang="en-US" sz="2600" dirty="0" smtClean="0"/>
              <a:t>ivide </a:t>
            </a:r>
            <a:r>
              <a:rPr lang="en-US" sz="2600" dirty="0"/>
              <a:t>the hoop into infinitesimally small segments each of inertia </a:t>
            </a:r>
            <a:r>
              <a:rPr lang="en-US" sz="2600" i="1" dirty="0" smtClean="0"/>
              <a:t>dm. </a:t>
            </a:r>
            <a:r>
              <a:rPr lang="en-US" sz="2600" dirty="0"/>
              <a:t>E</a:t>
            </a:r>
            <a:r>
              <a:rPr lang="en-US" sz="2600" dirty="0" smtClean="0"/>
              <a:t>ach </a:t>
            </a:r>
            <a:r>
              <a:rPr lang="en-US" sz="2600" dirty="0"/>
              <a:t>segment lies the same distance </a:t>
            </a:r>
            <a:r>
              <a:rPr lang="en-US" sz="2600" i="1" dirty="0" smtClean="0"/>
              <a:t>r</a:t>
            </a:r>
            <a:r>
              <a:rPr lang="en-US" sz="2600" dirty="0" smtClean="0"/>
              <a:t> = </a:t>
            </a:r>
            <a:r>
              <a:rPr lang="en-US" sz="2600" i="1" dirty="0" smtClean="0"/>
              <a:t>R</a:t>
            </a:r>
            <a:r>
              <a:rPr lang="en-US" sz="2600" dirty="0" smtClean="0"/>
              <a:t> </a:t>
            </a:r>
            <a:r>
              <a:rPr lang="en-US" sz="2600" dirty="0"/>
              <a:t>from the rotation axis (one such segment is shown in Figure 11.36). This means I can pull the constant </a:t>
            </a:r>
            <a:r>
              <a:rPr lang="en-US" sz="2600" i="1" dirty="0" smtClean="0"/>
              <a:t>r</a:t>
            </a:r>
            <a:r>
              <a:rPr lang="en-US" sz="2600" baseline="30000" dirty="0"/>
              <a:t>2</a:t>
            </a:r>
            <a:r>
              <a:rPr lang="en-US" sz="2600" dirty="0" smtClean="0"/>
              <a:t> = </a:t>
            </a:r>
            <a:r>
              <a:rPr lang="en-US" sz="2600" i="1" dirty="0" smtClean="0"/>
              <a:t>R</a:t>
            </a:r>
            <a:r>
              <a:rPr lang="en-US" sz="2600" baseline="30000" dirty="0" smtClean="0"/>
              <a:t>2</a:t>
            </a:r>
            <a:r>
              <a:rPr lang="en-US" sz="2600" dirty="0" smtClean="0"/>
              <a:t> </a:t>
            </a:r>
            <a:r>
              <a:rPr lang="en-US" sz="2600" dirty="0"/>
              <a:t>out of the integral in Eq. 11.43, making it easy to calculate.</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Section 11.6: Rotational inertia of extended objects</a:t>
            </a:r>
            <a:endParaRPr lang="en-US" dirty="0"/>
          </a:p>
        </p:txBody>
      </p:sp>
      <p:graphicFrame>
        <p:nvGraphicFramePr>
          <p:cNvPr id="12" name="Object 11"/>
          <p:cNvGraphicFramePr>
            <a:graphicFrameLocks noChangeAspect="1"/>
          </p:cNvGraphicFramePr>
          <p:nvPr>
            <p:extLst>
              <p:ext uri="{D42A27DB-BD31-4B8C-83A1-F6EECF244321}">
                <p14:modId xmlns:p14="http://schemas.microsoft.com/office/powerpoint/2010/main" val="3655151278"/>
              </p:ext>
            </p:extLst>
          </p:nvPr>
        </p:nvGraphicFramePr>
        <p:xfrm>
          <a:off x="627969" y="4978144"/>
          <a:ext cx="3860800" cy="736600"/>
        </p:xfrm>
        <a:graphic>
          <a:graphicData uri="http://schemas.openxmlformats.org/presentationml/2006/ole">
            <mc:AlternateContent xmlns:mc="http://schemas.openxmlformats.org/markup-compatibility/2006">
              <mc:Choice xmlns:v="urn:schemas-microsoft-com:vml" Requires="v">
                <p:oleObj spid="_x0000_s116156" name="Equation" r:id="rId4" imgW="3860800" imgH="736600" progId="Equation.3">
                  <p:embed/>
                </p:oleObj>
              </mc:Choice>
              <mc:Fallback>
                <p:oleObj name="Equation" r:id="rId4" imgW="3860800" imgH="736600" progId="Equation.3">
                  <p:embed/>
                  <p:pic>
                    <p:nvPicPr>
                      <p:cNvPr id="0" name=""/>
                      <p:cNvPicPr/>
                      <p:nvPr/>
                    </p:nvPicPr>
                    <p:blipFill>
                      <a:blip r:embed="rId5"/>
                      <a:stretch>
                        <a:fillRect/>
                      </a:stretch>
                    </p:blipFill>
                    <p:spPr>
                      <a:xfrm>
                        <a:off x="627969" y="4978144"/>
                        <a:ext cx="3860800" cy="7366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197162624"/>
              </p:ext>
            </p:extLst>
          </p:nvPr>
        </p:nvGraphicFramePr>
        <p:xfrm>
          <a:off x="608292" y="5837238"/>
          <a:ext cx="2616200" cy="571500"/>
        </p:xfrm>
        <a:graphic>
          <a:graphicData uri="http://schemas.openxmlformats.org/presentationml/2006/ole">
            <mc:AlternateContent xmlns:mc="http://schemas.openxmlformats.org/markup-compatibility/2006">
              <mc:Choice xmlns:v="urn:schemas-microsoft-com:vml" Requires="v">
                <p:oleObj spid="_x0000_s116157" name="Equation" r:id="rId6" imgW="2616200" imgH="571500" progId="Equation.3">
                  <p:embed/>
                </p:oleObj>
              </mc:Choice>
              <mc:Fallback>
                <p:oleObj name="Equation" r:id="rId6" imgW="2616200" imgH="571500" progId="Equation.3">
                  <p:embed/>
                  <p:pic>
                    <p:nvPicPr>
                      <p:cNvPr id="0" name=""/>
                      <p:cNvPicPr/>
                      <p:nvPr/>
                    </p:nvPicPr>
                    <p:blipFill>
                      <a:blip r:embed="rId7"/>
                      <a:stretch>
                        <a:fillRect/>
                      </a:stretch>
                    </p:blipFill>
                    <p:spPr>
                      <a:xfrm>
                        <a:off x="608292" y="5837238"/>
                        <a:ext cx="2616200" cy="571500"/>
                      </a:xfrm>
                      <a:prstGeom prst="rect">
                        <a:avLst/>
                      </a:prstGeom>
                    </p:spPr>
                  </p:pic>
                </p:oleObj>
              </mc:Fallback>
            </mc:AlternateContent>
          </a:graphicData>
        </a:graphic>
      </p:graphicFrame>
      <p:pic>
        <p:nvPicPr>
          <p:cNvPr id="8" name="Picture 7" descr="11_36_Figure.jpg"/>
          <p:cNvPicPr>
            <a:picLocks noChangeAspect="1"/>
          </p:cNvPicPr>
          <p:nvPr/>
        </p:nvPicPr>
        <p:blipFill rotWithShape="1">
          <a:blip r:embed="rId8">
            <a:extLst>
              <a:ext uri="{28A0092B-C50C-407E-A947-70E740481C1C}">
                <a14:useLocalDpi xmlns:a14="http://schemas.microsoft.com/office/drawing/2010/main" val="0"/>
              </a:ext>
            </a:extLst>
          </a:blip>
          <a:srcRect b="2697"/>
          <a:stretch/>
        </p:blipFill>
        <p:spPr>
          <a:xfrm>
            <a:off x="7030391" y="4540306"/>
            <a:ext cx="2113609" cy="2189414"/>
          </a:xfrm>
          <a:prstGeom prst="rect">
            <a:avLst/>
          </a:prstGeom>
        </p:spPr>
      </p:pic>
    </p:spTree>
    <p:extLst>
      <p:ext uri="{BB962C8B-B14F-4D97-AF65-F5344CB8AC3E}">
        <p14:creationId xmlns:p14="http://schemas.microsoft.com/office/powerpoint/2010/main" val="234415991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262492" y="1316426"/>
            <a:ext cx="8229600" cy="4233672"/>
          </a:xfrm>
        </p:spPr>
        <p:txBody>
          <a:bodyPr/>
          <a:lstStyle/>
          <a:p>
            <a:pPr marL="0" indent="0">
              <a:buNone/>
            </a:pPr>
            <a:r>
              <a:rPr lang="en-US" dirty="0"/>
              <a:t>❹ EVALUATE RESULT </a:t>
            </a:r>
            <a:r>
              <a:rPr lang="en-US" dirty="0" smtClean="0"/>
              <a:t>This </a:t>
            </a:r>
            <a:r>
              <a:rPr lang="en-US" dirty="0"/>
              <a:t>result makes sense because all the material contained in the hoop lies at the same distance </a:t>
            </a:r>
            <a:r>
              <a:rPr lang="en-US" i="1" dirty="0"/>
              <a:t>R</a:t>
            </a:r>
            <a:r>
              <a:rPr lang="en-US" dirty="0"/>
              <a:t> from the rotation axis. Therefore the rotational inertia of the hoop is the same as that of a particle of inertia </a:t>
            </a:r>
            <a:r>
              <a:rPr lang="en-US" i="1" dirty="0"/>
              <a:t>m</a:t>
            </a:r>
            <a:r>
              <a:rPr lang="en-US" dirty="0"/>
              <a:t> located a distance </a:t>
            </a:r>
            <a:r>
              <a:rPr lang="en-US" i="1" dirty="0"/>
              <a:t>R</a:t>
            </a:r>
            <a:r>
              <a:rPr lang="en-US" dirty="0"/>
              <a:t> from the rotation axis, which I know from Eq. 11.30: </a:t>
            </a:r>
            <a:r>
              <a:rPr lang="en-US" i="1" dirty="0" smtClean="0"/>
              <a:t>I</a:t>
            </a:r>
            <a:r>
              <a:rPr lang="en-US" dirty="0" smtClean="0"/>
              <a:t> = </a:t>
            </a:r>
            <a:r>
              <a:rPr lang="en-US" i="1" dirty="0" smtClean="0"/>
              <a:t>mR</a:t>
            </a:r>
            <a:r>
              <a:rPr lang="en-US" baseline="30000" dirty="0" smtClean="0"/>
              <a:t>2</a:t>
            </a:r>
            <a:r>
              <a:rPr lang="en-US" dirty="0"/>
              <a:t>.</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Section 11.6: Rotational inertia of extended objects</a:t>
            </a:r>
            <a:endParaRPr lang="en-US" dirty="0"/>
          </a:p>
        </p:txBody>
      </p:sp>
      <p:sp>
        <p:nvSpPr>
          <p:cNvPr id="9" name="Arc 8"/>
          <p:cNvSpPr/>
          <p:nvPr/>
        </p:nvSpPr>
        <p:spPr bwMode="auto">
          <a:xfrm rot="3508927">
            <a:off x="3901695" y="5080221"/>
            <a:ext cx="414420" cy="402580"/>
          </a:xfrm>
          <a:prstGeom prst="arc">
            <a:avLst>
              <a:gd name="adj1" fmla="val 8696072"/>
              <a:gd name="adj2" fmla="val 5144435"/>
            </a:avLst>
          </a:prstGeom>
          <a:solidFill>
            <a:srgbClr val="FFFFFF"/>
          </a:solidFill>
          <a:ln w="9525" cap="flat" cmpd="sng" algn="ctr">
            <a:solidFill>
              <a:schemeClr val="tx1"/>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4153015413"/>
              </p:ext>
            </p:extLst>
          </p:nvPr>
        </p:nvGraphicFramePr>
        <p:xfrm>
          <a:off x="1065860" y="4312008"/>
          <a:ext cx="1612900" cy="571500"/>
        </p:xfrm>
        <a:graphic>
          <a:graphicData uri="http://schemas.openxmlformats.org/presentationml/2006/ole">
            <mc:AlternateContent xmlns:mc="http://schemas.openxmlformats.org/markup-compatibility/2006">
              <mc:Choice xmlns:v="urn:schemas-microsoft-com:vml" Requires="v">
                <p:oleObj spid="_x0000_s379958" name="Equation" r:id="rId4" imgW="1612900" imgH="571500" progId="Equation.3">
                  <p:embed/>
                </p:oleObj>
              </mc:Choice>
              <mc:Fallback>
                <p:oleObj name="Equation" r:id="rId4" imgW="1612900" imgH="571500" progId="Equation.3">
                  <p:embed/>
                  <p:pic>
                    <p:nvPicPr>
                      <p:cNvPr id="0" name=""/>
                      <p:cNvPicPr/>
                      <p:nvPr/>
                    </p:nvPicPr>
                    <p:blipFill>
                      <a:blip r:embed="rId5"/>
                      <a:stretch>
                        <a:fillRect/>
                      </a:stretch>
                    </p:blipFill>
                    <p:spPr>
                      <a:xfrm>
                        <a:off x="1065860" y="4312008"/>
                        <a:ext cx="1612900" cy="571500"/>
                      </a:xfrm>
                      <a:prstGeom prst="rect">
                        <a:avLst/>
                      </a:prstGeom>
                    </p:spPr>
                  </p:pic>
                </p:oleObj>
              </mc:Fallback>
            </mc:AlternateContent>
          </a:graphicData>
        </a:graphic>
      </p:graphicFrame>
      <p:cxnSp>
        <p:nvCxnSpPr>
          <p:cNvPr id="11" name="Straight Connector 10"/>
          <p:cNvCxnSpPr>
            <a:stCxn id="8" idx="0"/>
            <a:endCxn id="9" idx="1"/>
          </p:cNvCxnSpPr>
          <p:nvPr/>
        </p:nvCxnSpPr>
        <p:spPr bwMode="auto">
          <a:xfrm flipH="1">
            <a:off x="4108905" y="5254774"/>
            <a:ext cx="863869" cy="2673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 name="Oval 7"/>
          <p:cNvSpPr/>
          <p:nvPr/>
        </p:nvSpPr>
        <p:spPr>
          <a:xfrm rot="5400000">
            <a:off x="4772248" y="5154511"/>
            <a:ext cx="200526" cy="200526"/>
          </a:xfrm>
          <a:prstGeom prst="ellipse">
            <a:avLst/>
          </a:prstGeom>
          <a:solidFill>
            <a:srgbClr val="FF0000"/>
          </a:solidFill>
          <a:ln>
            <a:no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pic>
        <p:nvPicPr>
          <p:cNvPr id="15" name="Picture 14" descr="11_36_Figure.jpg"/>
          <p:cNvPicPr>
            <a:picLocks noChangeAspect="1"/>
          </p:cNvPicPr>
          <p:nvPr/>
        </p:nvPicPr>
        <p:blipFill rotWithShape="1">
          <a:blip r:embed="rId6">
            <a:extLst>
              <a:ext uri="{28A0092B-C50C-407E-A947-70E740481C1C}">
                <a14:useLocalDpi xmlns:a14="http://schemas.microsoft.com/office/drawing/2010/main" val="0"/>
              </a:ext>
            </a:extLst>
          </a:blip>
          <a:srcRect b="2697"/>
          <a:stretch/>
        </p:blipFill>
        <p:spPr>
          <a:xfrm>
            <a:off x="5824449" y="4107299"/>
            <a:ext cx="2383021" cy="2468489"/>
          </a:xfrm>
          <a:prstGeom prst="rect">
            <a:avLst/>
          </a:prstGeom>
        </p:spPr>
      </p:pic>
      <p:sp>
        <p:nvSpPr>
          <p:cNvPr id="16" name="Rectangle 15"/>
          <p:cNvSpPr/>
          <p:nvPr/>
        </p:nvSpPr>
        <p:spPr>
          <a:xfrm>
            <a:off x="4424621" y="4468109"/>
            <a:ext cx="869031" cy="523220"/>
          </a:xfrm>
          <a:prstGeom prst="rect">
            <a:avLst/>
          </a:prstGeom>
        </p:spPr>
        <p:txBody>
          <a:bodyPr wrap="none">
            <a:spAutoFit/>
          </a:bodyPr>
          <a:lstStyle/>
          <a:p>
            <a:r>
              <a:rPr lang="en-US" sz="2800" i="1" kern="0" dirty="0" smtClean="0">
                <a:solidFill>
                  <a:srgbClr val="000000"/>
                </a:solidFill>
                <a:latin typeface="Times New Roman"/>
                <a:ea typeface="ＭＳ Ｐゴシック"/>
                <a:cs typeface="Times New Roman"/>
              </a:rPr>
              <a:t>m, R</a:t>
            </a:r>
            <a:endParaRPr lang="en-US" dirty="0"/>
          </a:p>
        </p:txBody>
      </p:sp>
      <p:graphicFrame>
        <p:nvGraphicFramePr>
          <p:cNvPr id="18" name="Object 17"/>
          <p:cNvGraphicFramePr>
            <a:graphicFrameLocks noChangeAspect="1"/>
          </p:cNvGraphicFramePr>
          <p:nvPr>
            <p:extLst>
              <p:ext uri="{D42A27DB-BD31-4B8C-83A1-F6EECF244321}">
                <p14:modId xmlns:p14="http://schemas.microsoft.com/office/powerpoint/2010/main" val="696911376"/>
              </p:ext>
            </p:extLst>
          </p:nvPr>
        </p:nvGraphicFramePr>
        <p:xfrm>
          <a:off x="582634" y="5144544"/>
          <a:ext cx="2616200" cy="571500"/>
        </p:xfrm>
        <a:graphic>
          <a:graphicData uri="http://schemas.openxmlformats.org/presentationml/2006/ole">
            <mc:AlternateContent xmlns:mc="http://schemas.openxmlformats.org/markup-compatibility/2006">
              <mc:Choice xmlns:v="urn:schemas-microsoft-com:vml" Requires="v">
                <p:oleObj spid="_x0000_s379959" name="Equation" r:id="rId7" imgW="2616200" imgH="571500" progId="Equation.3">
                  <p:embed/>
                </p:oleObj>
              </mc:Choice>
              <mc:Fallback>
                <p:oleObj name="Equation" r:id="rId7" imgW="2616200" imgH="571500" progId="Equation.3">
                  <p:embed/>
                  <p:pic>
                    <p:nvPicPr>
                      <p:cNvPr id="0" name=""/>
                      <p:cNvPicPr/>
                      <p:nvPr/>
                    </p:nvPicPr>
                    <p:blipFill>
                      <a:blip r:embed="rId8"/>
                      <a:stretch>
                        <a:fillRect/>
                      </a:stretch>
                    </p:blipFill>
                    <p:spPr>
                      <a:xfrm>
                        <a:off x="582634" y="5144544"/>
                        <a:ext cx="2616200" cy="571500"/>
                      </a:xfrm>
                      <a:prstGeom prst="rect">
                        <a:avLst/>
                      </a:prstGeom>
                    </p:spPr>
                  </p:pic>
                </p:oleObj>
              </mc:Fallback>
            </mc:AlternateContent>
          </a:graphicData>
        </a:graphic>
      </p:graphicFrame>
    </p:spTree>
    <p:extLst>
      <p:ext uri="{BB962C8B-B14F-4D97-AF65-F5344CB8AC3E}">
        <p14:creationId xmlns:p14="http://schemas.microsoft.com/office/powerpoint/2010/main" val="242969298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dirty="0" smtClean="0"/>
              <a:t>Example 11.9 Rotational inertia of a rod about an axis through its center</a:t>
            </a:r>
            <a:endParaRPr lang="en-US" dirty="0"/>
          </a:p>
        </p:txBody>
      </p:sp>
      <p:sp>
        <p:nvSpPr>
          <p:cNvPr id="10" name="Content Placeholder 9"/>
          <p:cNvSpPr>
            <a:spLocks noGrp="1"/>
          </p:cNvSpPr>
          <p:nvPr>
            <p:ph idx="1"/>
          </p:nvPr>
        </p:nvSpPr>
        <p:spPr/>
        <p:txBody>
          <a:bodyPr/>
          <a:lstStyle/>
          <a:p>
            <a:pPr marL="0" indent="0">
              <a:buNone/>
            </a:pPr>
            <a:r>
              <a:rPr lang="en-US" dirty="0"/>
              <a:t>Calculate the rotational inertia of a uniform solid rod of inertia </a:t>
            </a:r>
            <a:r>
              <a:rPr lang="en-US" i="1" dirty="0"/>
              <a:t>m</a:t>
            </a:r>
            <a:r>
              <a:rPr lang="en-US" dirty="0"/>
              <a:t> and length </a:t>
            </a:r>
            <a:r>
              <a:rPr lang="en-US" i="1" dirty="0" smtClean="0"/>
              <a:t>ℓ</a:t>
            </a:r>
            <a:r>
              <a:rPr lang="en-US" dirty="0" smtClean="0"/>
              <a:t> about </a:t>
            </a:r>
            <a:r>
              <a:rPr lang="en-US" dirty="0"/>
              <a:t>an axis perpendicular to the long axis of the rod and passing through its center.</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Section 11.6: Rotational inertia of extended objects</a:t>
            </a:r>
            <a:endParaRPr lang="en-US" dirty="0"/>
          </a:p>
        </p:txBody>
      </p:sp>
      <p:pic>
        <p:nvPicPr>
          <p:cNvPr id="6" name="Picture 5" descr="11_37_Figure.jpg"/>
          <p:cNvPicPr>
            <a:picLocks noChangeAspect="1"/>
          </p:cNvPicPr>
          <p:nvPr/>
        </p:nvPicPr>
        <p:blipFill rotWithShape="1">
          <a:blip r:embed="rId3">
            <a:extLst>
              <a:ext uri="{28A0092B-C50C-407E-A947-70E740481C1C}">
                <a14:useLocalDpi xmlns:a14="http://schemas.microsoft.com/office/drawing/2010/main" val="0"/>
              </a:ext>
            </a:extLst>
          </a:blip>
          <a:srcRect b="7373"/>
          <a:stretch/>
        </p:blipFill>
        <p:spPr>
          <a:xfrm>
            <a:off x="957321" y="4343010"/>
            <a:ext cx="7229358" cy="2178339"/>
          </a:xfrm>
          <a:prstGeom prst="rect">
            <a:avLst/>
          </a:prstGeom>
        </p:spPr>
      </p:pic>
    </p:spTree>
    <p:extLst>
      <p:ext uri="{BB962C8B-B14F-4D97-AF65-F5344CB8AC3E}">
        <p14:creationId xmlns:p14="http://schemas.microsoft.com/office/powerpoint/2010/main" val="363481374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Chapter 11: Motion in a </a:t>
            </a:r>
            <a:r>
              <a:rPr lang="en-US" dirty="0" smtClean="0"/>
              <a:t>Circle</a:t>
            </a:r>
            <a:endParaRPr lang="en-US" dirty="0"/>
          </a:p>
        </p:txBody>
      </p:sp>
      <p:pic>
        <p:nvPicPr>
          <p:cNvPr id="6" name="Picture 5" descr="HEE-NC-53004.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115" y="0"/>
            <a:ext cx="5823185" cy="6858000"/>
          </a:xfrm>
          <a:prstGeom prst="rect">
            <a:avLst/>
          </a:prstGeom>
        </p:spPr>
      </p:pic>
    </p:spTree>
    <p:extLst>
      <p:ext uri="{BB962C8B-B14F-4D97-AF65-F5344CB8AC3E}">
        <p14:creationId xmlns:p14="http://schemas.microsoft.com/office/powerpoint/2010/main" val="121006570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249662" y="1277943"/>
            <a:ext cx="8622568" cy="4233672"/>
          </a:xfrm>
        </p:spPr>
        <p:txBody>
          <a:bodyPr/>
          <a:lstStyle/>
          <a:p>
            <a:pPr marL="0" indent="0">
              <a:buNone/>
            </a:pPr>
            <a:r>
              <a:rPr lang="en-US" dirty="0"/>
              <a:t>❸ EXECUTE PLAN </a:t>
            </a:r>
            <a:r>
              <a:rPr lang="en-US" dirty="0" smtClean="0"/>
              <a:t>The </a:t>
            </a:r>
            <a:r>
              <a:rPr lang="en-US" dirty="0"/>
              <a:t>inertia per unit length is </a:t>
            </a:r>
            <a:r>
              <a:rPr lang="en-US" i="1" dirty="0" smtClean="0"/>
              <a:t>λ</a:t>
            </a:r>
            <a:r>
              <a:rPr lang="en-US" dirty="0" smtClean="0"/>
              <a:t> = m/</a:t>
            </a:r>
            <a:r>
              <a:rPr lang="en-US" i="1" dirty="0"/>
              <a:t>ℓ</a:t>
            </a:r>
            <a:r>
              <a:rPr lang="en-US" dirty="0" smtClean="0"/>
              <a:t>. </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Section 11.6: Rotational inertia of extended objects</a:t>
            </a:r>
            <a:endParaRPr lang="en-US" dirty="0"/>
          </a:p>
        </p:txBody>
      </p:sp>
      <p:graphicFrame>
        <p:nvGraphicFramePr>
          <p:cNvPr id="12" name="Object 11"/>
          <p:cNvGraphicFramePr>
            <a:graphicFrameLocks noChangeAspect="1"/>
          </p:cNvGraphicFramePr>
          <p:nvPr>
            <p:extLst>
              <p:ext uri="{D42A27DB-BD31-4B8C-83A1-F6EECF244321}">
                <p14:modId xmlns:p14="http://schemas.microsoft.com/office/powerpoint/2010/main" val="3578377933"/>
              </p:ext>
            </p:extLst>
          </p:nvPr>
        </p:nvGraphicFramePr>
        <p:xfrm>
          <a:off x="1130300" y="2627313"/>
          <a:ext cx="6731000" cy="1193800"/>
        </p:xfrm>
        <a:graphic>
          <a:graphicData uri="http://schemas.openxmlformats.org/presentationml/2006/ole">
            <mc:AlternateContent xmlns:mc="http://schemas.openxmlformats.org/markup-compatibility/2006">
              <mc:Choice xmlns:v="urn:schemas-microsoft-com:vml" Requires="v">
                <p:oleObj spid="_x0000_s118194" name="Equation" r:id="rId4" imgW="6731000" imgH="1193800" progId="Equation.3">
                  <p:embed/>
                </p:oleObj>
              </mc:Choice>
              <mc:Fallback>
                <p:oleObj name="Equation" r:id="rId4" imgW="6731000" imgH="1193800" progId="Equation.3">
                  <p:embed/>
                  <p:pic>
                    <p:nvPicPr>
                      <p:cNvPr id="0" name=""/>
                      <p:cNvPicPr/>
                      <p:nvPr/>
                    </p:nvPicPr>
                    <p:blipFill>
                      <a:blip r:embed="rId5"/>
                      <a:stretch>
                        <a:fillRect/>
                      </a:stretch>
                    </p:blipFill>
                    <p:spPr>
                      <a:xfrm>
                        <a:off x="1130300" y="2627313"/>
                        <a:ext cx="6731000" cy="11938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015139433"/>
              </p:ext>
            </p:extLst>
          </p:nvPr>
        </p:nvGraphicFramePr>
        <p:xfrm>
          <a:off x="1239155" y="2002658"/>
          <a:ext cx="1651000" cy="571500"/>
        </p:xfrm>
        <a:graphic>
          <a:graphicData uri="http://schemas.openxmlformats.org/presentationml/2006/ole">
            <mc:AlternateContent xmlns:mc="http://schemas.openxmlformats.org/markup-compatibility/2006">
              <mc:Choice xmlns:v="urn:schemas-microsoft-com:vml" Requires="v">
                <p:oleObj spid="_x0000_s118195" name="Equation" r:id="rId6" imgW="1651000" imgH="571500" progId="Equation.3">
                  <p:embed/>
                </p:oleObj>
              </mc:Choice>
              <mc:Fallback>
                <p:oleObj name="Equation" r:id="rId6" imgW="1651000" imgH="571500" progId="Equation.3">
                  <p:embed/>
                  <p:pic>
                    <p:nvPicPr>
                      <p:cNvPr id="0" name=""/>
                      <p:cNvPicPr/>
                      <p:nvPr/>
                    </p:nvPicPr>
                    <p:blipFill>
                      <a:blip r:embed="rId7"/>
                      <a:stretch>
                        <a:fillRect/>
                      </a:stretch>
                    </p:blipFill>
                    <p:spPr>
                      <a:xfrm>
                        <a:off x="1239155" y="2002658"/>
                        <a:ext cx="1651000" cy="571500"/>
                      </a:xfrm>
                      <a:prstGeom prst="rect">
                        <a:avLst/>
                      </a:prstGeom>
                    </p:spPr>
                  </p:pic>
                </p:oleObj>
              </mc:Fallback>
            </mc:AlternateContent>
          </a:graphicData>
        </a:graphic>
      </p:graphicFrame>
      <p:pic>
        <p:nvPicPr>
          <p:cNvPr id="11" name="Picture 10" descr="11_37_Figure.jpg"/>
          <p:cNvPicPr>
            <a:picLocks noChangeAspect="1"/>
          </p:cNvPicPr>
          <p:nvPr/>
        </p:nvPicPr>
        <p:blipFill rotWithShape="1">
          <a:blip r:embed="rId8">
            <a:extLst>
              <a:ext uri="{28A0092B-C50C-407E-A947-70E740481C1C}">
                <a14:useLocalDpi xmlns:a14="http://schemas.microsoft.com/office/drawing/2010/main" val="0"/>
              </a:ext>
            </a:extLst>
          </a:blip>
          <a:srcRect b="7373"/>
          <a:stretch/>
        </p:blipFill>
        <p:spPr>
          <a:xfrm>
            <a:off x="2129644" y="4556166"/>
            <a:ext cx="5723476" cy="1724589"/>
          </a:xfrm>
          <a:prstGeom prst="rect">
            <a:avLst/>
          </a:prstGeom>
        </p:spPr>
      </p:pic>
      <p:graphicFrame>
        <p:nvGraphicFramePr>
          <p:cNvPr id="14" name="Object 13"/>
          <p:cNvGraphicFramePr>
            <a:graphicFrameLocks noChangeAspect="1"/>
          </p:cNvGraphicFramePr>
          <p:nvPr>
            <p:extLst>
              <p:ext uri="{D42A27DB-BD31-4B8C-83A1-F6EECF244321}">
                <p14:modId xmlns:p14="http://schemas.microsoft.com/office/powerpoint/2010/main" val="4223101122"/>
              </p:ext>
            </p:extLst>
          </p:nvPr>
        </p:nvGraphicFramePr>
        <p:xfrm>
          <a:off x="3462079" y="2058222"/>
          <a:ext cx="1409700" cy="381000"/>
        </p:xfrm>
        <a:graphic>
          <a:graphicData uri="http://schemas.openxmlformats.org/presentationml/2006/ole">
            <mc:AlternateContent xmlns:mc="http://schemas.openxmlformats.org/markup-compatibility/2006">
              <mc:Choice xmlns:v="urn:schemas-microsoft-com:vml" Requires="v">
                <p:oleObj spid="_x0000_s118196" name="Equation" r:id="rId9" imgW="1409700" imgH="381000" progId="Equation.3">
                  <p:embed/>
                </p:oleObj>
              </mc:Choice>
              <mc:Fallback>
                <p:oleObj name="Equation" r:id="rId9" imgW="1409700" imgH="381000" progId="Equation.3">
                  <p:embed/>
                  <p:pic>
                    <p:nvPicPr>
                      <p:cNvPr id="0" name=""/>
                      <p:cNvPicPr/>
                      <p:nvPr/>
                    </p:nvPicPr>
                    <p:blipFill>
                      <a:blip r:embed="rId10"/>
                      <a:stretch>
                        <a:fillRect/>
                      </a:stretch>
                    </p:blipFill>
                    <p:spPr>
                      <a:xfrm>
                        <a:off x="3462079" y="2058222"/>
                        <a:ext cx="1409700" cy="381000"/>
                      </a:xfrm>
                      <a:prstGeom prst="rect">
                        <a:avLst/>
                      </a:prstGeom>
                    </p:spPr>
                  </p:pic>
                </p:oleObj>
              </mc:Fallback>
            </mc:AlternateContent>
          </a:graphicData>
        </a:graphic>
      </p:graphicFrame>
    </p:spTree>
    <p:extLst>
      <p:ext uri="{BB962C8B-B14F-4D97-AF65-F5344CB8AC3E}">
        <p14:creationId xmlns:p14="http://schemas.microsoft.com/office/powerpoint/2010/main" val="31030837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377954" y="1175318"/>
            <a:ext cx="8229600" cy="4233672"/>
          </a:xfrm>
        </p:spPr>
        <p:txBody>
          <a:bodyPr/>
          <a:lstStyle/>
          <a:p>
            <a:pPr marL="0" indent="0">
              <a:buNone/>
            </a:pPr>
            <a:r>
              <a:rPr lang="en-US" dirty="0"/>
              <a:t>❹ EVALUATE RESULT </a:t>
            </a:r>
            <a:r>
              <a:rPr lang="en-US" dirty="0" smtClean="0"/>
              <a:t>If </a:t>
            </a:r>
            <a:r>
              <a:rPr lang="en-US" dirty="0"/>
              <a:t>I approximate each half of the rod as a particle located a distance </a:t>
            </a:r>
            <a:r>
              <a:rPr lang="en-US" i="1" dirty="0" smtClean="0"/>
              <a:t>ℓ</a:t>
            </a:r>
            <a:r>
              <a:rPr lang="en-US" dirty="0" smtClean="0"/>
              <a:t>/4 </a:t>
            </a:r>
            <a:r>
              <a:rPr lang="en-US" dirty="0"/>
              <a:t>from the origin I chose in Figure 11.37, the rotational inertia of the rod would be, from Eq. 11.30</a:t>
            </a:r>
            <a:r>
              <a:rPr lang="en-US" dirty="0" smtClean="0"/>
              <a:t>,</a:t>
            </a:r>
            <a:br>
              <a:rPr lang="en-US" dirty="0" smtClean="0"/>
            </a:br>
            <a:r>
              <a:rPr lang="en-US" dirty="0" smtClean="0"/>
              <a:t>This </a:t>
            </a:r>
            <a:r>
              <a:rPr lang="en-US" dirty="0"/>
              <a:t>is not too far from the value I obtained, so my answer appears to be reasonable.</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sz="2800" dirty="0" smtClean="0"/>
              <a:t>Section 11.6: Rotational inertia of extended objects</a:t>
            </a:r>
            <a:endParaRPr lang="en-US" sz="2800" dirty="0"/>
          </a:p>
        </p:txBody>
      </p:sp>
      <p:graphicFrame>
        <p:nvGraphicFramePr>
          <p:cNvPr id="12" name="Object 11"/>
          <p:cNvGraphicFramePr>
            <a:graphicFrameLocks noChangeAspect="1"/>
          </p:cNvGraphicFramePr>
          <p:nvPr>
            <p:extLst>
              <p:ext uri="{D42A27DB-BD31-4B8C-83A1-F6EECF244321}">
                <p14:modId xmlns:p14="http://schemas.microsoft.com/office/powerpoint/2010/main" val="4057804959"/>
              </p:ext>
            </p:extLst>
          </p:nvPr>
        </p:nvGraphicFramePr>
        <p:xfrm>
          <a:off x="5468511" y="2464621"/>
          <a:ext cx="2921000" cy="533400"/>
        </p:xfrm>
        <a:graphic>
          <a:graphicData uri="http://schemas.openxmlformats.org/presentationml/2006/ole">
            <mc:AlternateContent xmlns:mc="http://schemas.openxmlformats.org/markup-compatibility/2006">
              <mc:Choice xmlns:v="urn:schemas-microsoft-com:vml" Requires="v">
                <p:oleObj spid="_x0000_s119186" name="Equation" r:id="rId4" imgW="2921000" imgH="533400" progId="Equation.3">
                  <p:embed/>
                </p:oleObj>
              </mc:Choice>
              <mc:Fallback>
                <p:oleObj name="Equation" r:id="rId4" imgW="2921000" imgH="533400" progId="Equation.3">
                  <p:embed/>
                  <p:pic>
                    <p:nvPicPr>
                      <p:cNvPr id="0" name=""/>
                      <p:cNvPicPr/>
                      <p:nvPr/>
                    </p:nvPicPr>
                    <p:blipFill>
                      <a:blip r:embed="rId5"/>
                      <a:stretch>
                        <a:fillRect/>
                      </a:stretch>
                    </p:blipFill>
                    <p:spPr>
                      <a:xfrm>
                        <a:off x="5468511" y="2464621"/>
                        <a:ext cx="2921000" cy="533400"/>
                      </a:xfrm>
                      <a:prstGeom prst="rect">
                        <a:avLst/>
                      </a:prstGeom>
                    </p:spPr>
                  </p:pic>
                </p:oleObj>
              </mc:Fallback>
            </mc:AlternateContent>
          </a:graphicData>
        </a:graphic>
      </p:graphicFrame>
      <p:pic>
        <p:nvPicPr>
          <p:cNvPr id="7" name="Picture 6" descr="11_37_Figure.jpg"/>
          <p:cNvPicPr>
            <a:picLocks noChangeAspect="1"/>
          </p:cNvPicPr>
          <p:nvPr/>
        </p:nvPicPr>
        <p:blipFill rotWithShape="1">
          <a:blip r:embed="rId6">
            <a:extLst>
              <a:ext uri="{28A0092B-C50C-407E-A947-70E740481C1C}">
                <a14:useLocalDpi xmlns:a14="http://schemas.microsoft.com/office/drawing/2010/main" val="0"/>
              </a:ext>
            </a:extLst>
          </a:blip>
          <a:srcRect b="7373"/>
          <a:stretch/>
        </p:blipFill>
        <p:spPr>
          <a:xfrm>
            <a:off x="3420524" y="5069271"/>
            <a:ext cx="5723476" cy="1724589"/>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1611857478"/>
              </p:ext>
            </p:extLst>
          </p:nvPr>
        </p:nvGraphicFramePr>
        <p:xfrm>
          <a:off x="399037" y="3858770"/>
          <a:ext cx="6731000" cy="1193800"/>
        </p:xfrm>
        <a:graphic>
          <a:graphicData uri="http://schemas.openxmlformats.org/presentationml/2006/ole">
            <mc:AlternateContent xmlns:mc="http://schemas.openxmlformats.org/markup-compatibility/2006">
              <mc:Choice xmlns:v="urn:schemas-microsoft-com:vml" Requires="v">
                <p:oleObj spid="_x0000_s119187" name="Equation" r:id="rId7" imgW="6731000" imgH="1193800" progId="Equation.3">
                  <p:embed/>
                </p:oleObj>
              </mc:Choice>
              <mc:Fallback>
                <p:oleObj name="Equation" r:id="rId7" imgW="6731000" imgH="1193800" progId="Equation.3">
                  <p:embed/>
                  <p:pic>
                    <p:nvPicPr>
                      <p:cNvPr id="0" name=""/>
                      <p:cNvPicPr/>
                      <p:nvPr/>
                    </p:nvPicPr>
                    <p:blipFill>
                      <a:blip r:embed="rId8"/>
                      <a:stretch>
                        <a:fillRect/>
                      </a:stretch>
                    </p:blipFill>
                    <p:spPr>
                      <a:xfrm>
                        <a:off x="399037" y="3858770"/>
                        <a:ext cx="6731000" cy="1193800"/>
                      </a:xfrm>
                      <a:prstGeom prst="rect">
                        <a:avLst/>
                      </a:prstGeom>
                    </p:spPr>
                  </p:pic>
                </p:oleObj>
              </mc:Fallback>
            </mc:AlternateContent>
          </a:graphicData>
        </a:graphic>
      </p:graphicFrame>
    </p:spTree>
    <p:extLst>
      <p:ext uri="{BB962C8B-B14F-4D97-AF65-F5344CB8AC3E}">
        <p14:creationId xmlns:p14="http://schemas.microsoft.com/office/powerpoint/2010/main" val="51813402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smtClean="0"/>
              <a:t>Section 11.6: Rotational Inertia of extended objects</a:t>
            </a:r>
            <a:endParaRPr lang="en-US" dirty="0"/>
          </a:p>
        </p:txBody>
      </p:sp>
      <p:sp>
        <p:nvSpPr>
          <p:cNvPr id="3" name="Content Placeholder 2"/>
          <p:cNvSpPr>
            <a:spLocks noGrp="1"/>
          </p:cNvSpPr>
          <p:nvPr>
            <p:ph idx="1"/>
          </p:nvPr>
        </p:nvSpPr>
        <p:spPr>
          <a:xfrm>
            <a:off x="-38491" y="1170432"/>
            <a:ext cx="6209324" cy="4653336"/>
          </a:xfrm>
        </p:spPr>
        <p:txBody>
          <a:bodyPr/>
          <a:lstStyle/>
          <a:p>
            <a:r>
              <a:rPr lang="en-US" sz="2400" dirty="0" smtClean="0"/>
              <a:t>Sometimes you need to know the moment of inertia about an axis through an unusual position (for an example, position P on the object shown in the figure).</a:t>
            </a:r>
            <a:br>
              <a:rPr lang="en-US" sz="2400" dirty="0" smtClean="0"/>
            </a:br>
            <a:endParaRPr lang="en-US" sz="2400" dirty="0" smtClean="0"/>
          </a:p>
          <a:p>
            <a:r>
              <a:rPr lang="en-US" sz="2400" dirty="0" smtClean="0"/>
              <a:t>You can find it if you know the rotational inertia about a </a:t>
            </a:r>
            <a:r>
              <a:rPr lang="en-US" sz="2400" i="1" dirty="0" smtClean="0"/>
              <a:t>parallel</a:t>
            </a:r>
            <a:r>
              <a:rPr lang="en-US" sz="2400" dirty="0" smtClean="0"/>
              <a:t> </a:t>
            </a:r>
            <a:r>
              <a:rPr lang="en-US" sz="2400" i="1" dirty="0" smtClean="0"/>
              <a:t>axis</a:t>
            </a:r>
            <a:r>
              <a:rPr lang="en-US" sz="2400" dirty="0" smtClean="0"/>
              <a:t> through the center of mass:  </a:t>
            </a:r>
          </a:p>
          <a:p>
            <a:pPr marL="0" indent="0" algn="ctr">
              <a:buNone/>
            </a:pPr>
            <a:r>
              <a:rPr lang="da-DK" sz="2400" i="1" dirty="0" smtClean="0"/>
              <a:t>I</a:t>
            </a:r>
            <a:r>
              <a:rPr lang="da-DK" sz="2400" dirty="0" smtClean="0"/>
              <a:t> = </a:t>
            </a:r>
            <a:r>
              <a:rPr lang="da-DK" sz="2400" i="1" dirty="0" smtClean="0"/>
              <a:t>I</a:t>
            </a:r>
            <a:r>
              <a:rPr lang="da-DK" sz="2400" baseline="-25000" dirty="0" smtClean="0"/>
              <a:t>cm</a:t>
            </a:r>
            <a:r>
              <a:rPr lang="da-DK" sz="2400" dirty="0"/>
              <a:t> </a:t>
            </a:r>
            <a:r>
              <a:rPr lang="da-DK" sz="2400" dirty="0" smtClean="0"/>
              <a:t>+ </a:t>
            </a:r>
            <a:r>
              <a:rPr lang="da-DK" sz="2400" i="1" dirty="0" err="1" smtClean="0"/>
              <a:t>md</a:t>
            </a:r>
            <a:r>
              <a:rPr lang="da-DK" sz="2400" i="1" spc="-500" dirty="0" smtClean="0"/>
              <a:t> </a:t>
            </a:r>
            <a:r>
              <a:rPr lang="da-DK" sz="2400" baseline="30000" dirty="0" smtClean="0"/>
              <a:t>2</a:t>
            </a:r>
            <a:br>
              <a:rPr lang="da-DK" sz="2400" baseline="30000" dirty="0" smtClean="0"/>
            </a:br>
            <a:endParaRPr lang="da-DK" sz="2400" baseline="30000" dirty="0" smtClean="0"/>
          </a:p>
          <a:p>
            <a:r>
              <a:rPr lang="en-US" sz="2400" dirty="0" smtClean="0"/>
              <a:t>This relationship is called the </a:t>
            </a:r>
            <a:r>
              <a:rPr lang="en-US" sz="2400" b="1" dirty="0" smtClean="0"/>
              <a:t>parallel-axis theorem</a:t>
            </a:r>
            <a:r>
              <a:rPr lang="en-US" sz="2400" dirty="0" smtClean="0"/>
              <a:t>. </a:t>
            </a:r>
            <a:endParaRPr lang="en-US" sz="2400" dirty="0"/>
          </a:p>
        </p:txBody>
      </p:sp>
      <p:pic>
        <p:nvPicPr>
          <p:cNvPr id="16" name="Picture 15" descr="11_40_Figure.jpg"/>
          <p:cNvPicPr>
            <a:picLocks noChangeAspect="1"/>
          </p:cNvPicPr>
          <p:nvPr/>
        </p:nvPicPr>
        <p:blipFill rotWithShape="1">
          <a:blip r:embed="rId3">
            <a:extLst>
              <a:ext uri="{28A0092B-C50C-407E-A947-70E740481C1C}">
                <a14:useLocalDpi xmlns:a14="http://schemas.microsoft.com/office/drawing/2010/main" val="0"/>
              </a:ext>
            </a:extLst>
          </a:blip>
          <a:srcRect b="2845"/>
          <a:stretch/>
        </p:blipFill>
        <p:spPr>
          <a:xfrm>
            <a:off x="6691640" y="1189973"/>
            <a:ext cx="2301611" cy="5618754"/>
          </a:xfrm>
          <a:prstGeom prst="rect">
            <a:avLst/>
          </a:prstGeom>
        </p:spPr>
      </p:pic>
    </p:spTree>
    <p:extLst>
      <p:ext uri="{BB962C8B-B14F-4D97-AF65-F5344CB8AC3E}">
        <p14:creationId xmlns:p14="http://schemas.microsoft.com/office/powerpoint/2010/main" val="2867353192"/>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dirty="0" smtClean="0"/>
              <a:t>Example 11.11 Rotational inertia of a rod about an axis through one end</a:t>
            </a:r>
            <a:endParaRPr lang="en-US" dirty="0"/>
          </a:p>
        </p:txBody>
      </p:sp>
      <p:sp>
        <p:nvSpPr>
          <p:cNvPr id="10" name="Content Placeholder 9"/>
          <p:cNvSpPr>
            <a:spLocks noGrp="1"/>
          </p:cNvSpPr>
          <p:nvPr>
            <p:ph idx="1"/>
          </p:nvPr>
        </p:nvSpPr>
        <p:spPr/>
        <p:txBody>
          <a:bodyPr/>
          <a:lstStyle/>
          <a:p>
            <a:pPr marL="0" indent="0">
              <a:buNone/>
            </a:pPr>
            <a:r>
              <a:rPr lang="en-US" dirty="0"/>
              <a:t>Use the parallel-axis theorem to calculate the rotational inertia of a uniform solid rod of inertia </a:t>
            </a:r>
            <a:r>
              <a:rPr lang="en-US" i="1" dirty="0"/>
              <a:t>m</a:t>
            </a:r>
            <a:r>
              <a:rPr lang="en-US" dirty="0"/>
              <a:t> and </a:t>
            </a:r>
            <a:r>
              <a:rPr lang="en-US" dirty="0" smtClean="0"/>
              <a:t>length </a:t>
            </a:r>
            <a:r>
              <a:rPr lang="en-US" i="1" dirty="0"/>
              <a:t>ℓ</a:t>
            </a:r>
            <a:r>
              <a:rPr lang="en-US" dirty="0" smtClean="0"/>
              <a:t> about </a:t>
            </a:r>
            <a:r>
              <a:rPr lang="en-US" dirty="0"/>
              <a:t>an axis perpendicular to the length of the rod and passing through one end.</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Section 11.6: Rotational inertia of extended objects</a:t>
            </a:r>
            <a:endParaRPr lang="en-US" dirty="0"/>
          </a:p>
        </p:txBody>
      </p:sp>
      <p:pic>
        <p:nvPicPr>
          <p:cNvPr id="6" name="Picture 5" descr="11_41_Figure.jpg"/>
          <p:cNvPicPr>
            <a:picLocks noChangeAspect="1"/>
          </p:cNvPicPr>
          <p:nvPr/>
        </p:nvPicPr>
        <p:blipFill rotWithShape="1">
          <a:blip r:embed="rId3">
            <a:extLst>
              <a:ext uri="{28A0092B-C50C-407E-A947-70E740481C1C}">
                <a14:useLocalDpi xmlns:a14="http://schemas.microsoft.com/office/drawing/2010/main" val="0"/>
              </a:ext>
            </a:extLst>
          </a:blip>
          <a:srcRect b="11919"/>
          <a:stretch/>
        </p:blipFill>
        <p:spPr>
          <a:xfrm>
            <a:off x="1061427" y="5277536"/>
            <a:ext cx="7021146" cy="1165853"/>
          </a:xfrm>
          <a:prstGeom prst="rect">
            <a:avLst/>
          </a:prstGeom>
        </p:spPr>
      </p:pic>
      <p:sp>
        <p:nvSpPr>
          <p:cNvPr id="2" name="Oval 1"/>
          <p:cNvSpPr/>
          <p:nvPr/>
        </p:nvSpPr>
        <p:spPr>
          <a:xfrm>
            <a:off x="2196354" y="5662706"/>
            <a:ext cx="283882" cy="283882"/>
          </a:xfrm>
          <a:prstGeom prst="ellipse">
            <a:avLst/>
          </a:prstGeom>
          <a:solidFill>
            <a:srgbClr val="FF0000"/>
          </a:solidFill>
          <a:ln>
            <a:no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3" name="Rectangle 2"/>
          <p:cNvSpPr/>
          <p:nvPr/>
        </p:nvSpPr>
        <p:spPr>
          <a:xfrm>
            <a:off x="4123764" y="4270351"/>
            <a:ext cx="4572000" cy="707886"/>
          </a:xfrm>
          <a:prstGeom prst="rect">
            <a:avLst/>
          </a:prstGeom>
        </p:spPr>
        <p:txBody>
          <a:bodyPr>
            <a:spAutoFit/>
          </a:bodyPr>
          <a:lstStyle/>
          <a:p>
            <a:pPr lvl="0" algn="ctr" eaLnBrk="1" hangingPunct="1">
              <a:spcBef>
                <a:spcPct val="20000"/>
              </a:spcBef>
              <a:buClr>
                <a:srgbClr val="AF2A42"/>
              </a:buClr>
            </a:pPr>
            <a:r>
              <a:rPr lang="da-DK" i="1" kern="0" dirty="0">
                <a:solidFill>
                  <a:srgbClr val="000000"/>
                </a:solidFill>
                <a:latin typeface="Times New Roman"/>
                <a:ea typeface="ＭＳ Ｐゴシック"/>
                <a:cs typeface="Times New Roman"/>
              </a:rPr>
              <a:t>I</a:t>
            </a:r>
            <a:r>
              <a:rPr lang="da-DK" kern="0" dirty="0">
                <a:solidFill>
                  <a:srgbClr val="000000"/>
                </a:solidFill>
                <a:latin typeface="Times New Roman"/>
                <a:ea typeface="ＭＳ Ｐゴシック"/>
                <a:cs typeface="Times New Roman"/>
              </a:rPr>
              <a:t> = </a:t>
            </a:r>
            <a:r>
              <a:rPr lang="da-DK" i="1" kern="0" dirty="0" err="1">
                <a:solidFill>
                  <a:srgbClr val="000000"/>
                </a:solidFill>
                <a:latin typeface="Times New Roman"/>
                <a:ea typeface="ＭＳ Ｐゴシック"/>
                <a:cs typeface="Times New Roman"/>
              </a:rPr>
              <a:t>I</a:t>
            </a:r>
            <a:r>
              <a:rPr lang="da-DK" kern="0" baseline="-25000" dirty="0" err="1">
                <a:solidFill>
                  <a:srgbClr val="000000"/>
                </a:solidFill>
                <a:latin typeface="Times New Roman"/>
                <a:ea typeface="ＭＳ Ｐゴシック"/>
                <a:cs typeface="Times New Roman"/>
              </a:rPr>
              <a:t>cm</a:t>
            </a:r>
            <a:r>
              <a:rPr lang="da-DK" kern="0" dirty="0">
                <a:solidFill>
                  <a:srgbClr val="000000"/>
                </a:solidFill>
                <a:latin typeface="Times New Roman"/>
                <a:ea typeface="ＭＳ Ｐゴシック"/>
                <a:cs typeface="Times New Roman"/>
              </a:rPr>
              <a:t> + </a:t>
            </a:r>
            <a:r>
              <a:rPr lang="da-DK" i="1" kern="0" dirty="0" err="1">
                <a:solidFill>
                  <a:srgbClr val="000000"/>
                </a:solidFill>
                <a:latin typeface="Times New Roman"/>
                <a:ea typeface="ＭＳ Ｐゴシック"/>
                <a:cs typeface="Times New Roman"/>
              </a:rPr>
              <a:t>md</a:t>
            </a:r>
            <a:r>
              <a:rPr lang="da-DK" i="1" kern="0" spc="-500" dirty="0">
                <a:solidFill>
                  <a:srgbClr val="000000"/>
                </a:solidFill>
                <a:latin typeface="Times New Roman"/>
                <a:ea typeface="ＭＳ Ｐゴシック"/>
                <a:cs typeface="Times New Roman"/>
              </a:rPr>
              <a:t> </a:t>
            </a:r>
            <a:r>
              <a:rPr lang="da-DK" kern="0" baseline="30000" dirty="0">
                <a:solidFill>
                  <a:srgbClr val="000000"/>
                </a:solidFill>
                <a:latin typeface="Times New Roman"/>
                <a:ea typeface="ＭＳ Ｐゴシック"/>
                <a:cs typeface="Times New Roman"/>
              </a:rPr>
              <a:t>2</a:t>
            </a:r>
            <a:br>
              <a:rPr lang="da-DK" kern="0" baseline="30000" dirty="0">
                <a:solidFill>
                  <a:srgbClr val="000000"/>
                </a:solidFill>
                <a:latin typeface="Times New Roman"/>
                <a:ea typeface="ＭＳ Ｐゴシック"/>
                <a:cs typeface="Times New Roman"/>
              </a:rPr>
            </a:br>
            <a:endParaRPr lang="da-DK" kern="0" baseline="30000" dirty="0">
              <a:solidFill>
                <a:srgbClr val="000000"/>
              </a:solidFill>
              <a:latin typeface="Times New Roman"/>
              <a:ea typeface="ＭＳ Ｐゴシック"/>
              <a:cs typeface="Times New Roman"/>
            </a:endParaRPr>
          </a:p>
        </p:txBody>
      </p:sp>
    </p:spTree>
    <p:extLst>
      <p:ext uri="{BB962C8B-B14F-4D97-AF65-F5344CB8AC3E}">
        <p14:creationId xmlns:p14="http://schemas.microsoft.com/office/powerpoint/2010/main" val="409969585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dirty="0" smtClean="0"/>
              <a:t>Example 11.11 Rotational inertia of a rod about an axis through one end (cont.)</a:t>
            </a:r>
            <a:endParaRPr lang="en-US" dirty="0"/>
          </a:p>
        </p:txBody>
      </p:sp>
      <p:sp>
        <p:nvSpPr>
          <p:cNvPr id="10" name="Content Placeholder 9"/>
          <p:cNvSpPr>
            <a:spLocks noGrp="1"/>
          </p:cNvSpPr>
          <p:nvPr>
            <p:ph idx="1"/>
          </p:nvPr>
        </p:nvSpPr>
        <p:spPr>
          <a:xfrm>
            <a:off x="192435" y="2355469"/>
            <a:ext cx="8778875" cy="4233672"/>
          </a:xfrm>
        </p:spPr>
        <p:txBody>
          <a:bodyPr/>
          <a:lstStyle/>
          <a:p>
            <a:pPr marL="0" indent="0">
              <a:buNone/>
            </a:pPr>
            <a:r>
              <a:rPr lang="en-US" dirty="0"/>
              <a:t>❷ DEVISE PLAN </a:t>
            </a:r>
            <a:r>
              <a:rPr lang="en-US" dirty="0" smtClean="0"/>
              <a:t>In </a:t>
            </a:r>
            <a:r>
              <a:rPr lang="en-US" dirty="0"/>
              <a:t>Example 11.9, I determined that the rotational inertia about an axis through the rod’s center </a:t>
            </a:r>
            <a:r>
              <a:rPr lang="en-US" dirty="0" smtClean="0"/>
              <a:t/>
            </a:r>
            <a:br>
              <a:rPr lang="en-US" dirty="0" smtClean="0"/>
            </a:br>
            <a:r>
              <a:rPr lang="en-US" dirty="0" smtClean="0"/>
              <a:t>is                  </a:t>
            </a:r>
            <a:r>
              <a:rPr lang="en-US" dirty="0" smtClean="0"/>
              <a:t>    For </a:t>
            </a:r>
            <a:r>
              <a:rPr lang="en-US" dirty="0"/>
              <a:t>a uniform rod, the center of mass coincides with the geometric center, so I can use </a:t>
            </a:r>
            <a:r>
              <a:rPr lang="en-US" dirty="0" smtClean="0"/>
              <a:t>the parallel axis theorem to </a:t>
            </a:r>
            <a:r>
              <a:rPr lang="en-US" dirty="0"/>
              <a:t>determine the rotational inertia about a parallel axis through one end.</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Section 11.6: Rotational inertia of extended objects</a:t>
            </a:r>
            <a:endParaRPr lang="en-US" dirty="0"/>
          </a:p>
        </p:txBody>
      </p:sp>
      <p:graphicFrame>
        <p:nvGraphicFramePr>
          <p:cNvPr id="12" name="Object 11"/>
          <p:cNvGraphicFramePr>
            <a:graphicFrameLocks noChangeAspect="1"/>
          </p:cNvGraphicFramePr>
          <p:nvPr>
            <p:extLst>
              <p:ext uri="{D42A27DB-BD31-4B8C-83A1-F6EECF244321}">
                <p14:modId xmlns:p14="http://schemas.microsoft.com/office/powerpoint/2010/main" val="188320845"/>
              </p:ext>
            </p:extLst>
          </p:nvPr>
        </p:nvGraphicFramePr>
        <p:xfrm>
          <a:off x="598392" y="3237566"/>
          <a:ext cx="1790700" cy="520700"/>
        </p:xfrm>
        <a:graphic>
          <a:graphicData uri="http://schemas.openxmlformats.org/presentationml/2006/ole">
            <mc:AlternateContent xmlns:mc="http://schemas.openxmlformats.org/markup-compatibility/2006">
              <mc:Choice xmlns:v="urn:schemas-microsoft-com:vml" Requires="v">
                <p:oleObj spid="_x0000_s130360" name="Equation" r:id="rId4" imgW="1790700" imgH="520700" progId="Equation.3">
                  <p:embed/>
                </p:oleObj>
              </mc:Choice>
              <mc:Fallback>
                <p:oleObj name="Equation" r:id="rId4" imgW="1790700" imgH="520700" progId="Equation.3">
                  <p:embed/>
                  <p:pic>
                    <p:nvPicPr>
                      <p:cNvPr id="0" name=""/>
                      <p:cNvPicPr>
                        <a:picLocks noChangeAspect="1" noChangeArrowheads="1"/>
                      </p:cNvPicPr>
                      <p:nvPr/>
                    </p:nvPicPr>
                    <p:blipFill>
                      <a:blip r:embed="rId5"/>
                      <a:srcRect/>
                      <a:stretch>
                        <a:fillRect/>
                      </a:stretch>
                    </p:blipFill>
                    <p:spPr bwMode="auto">
                      <a:xfrm>
                        <a:off x="598392" y="3237566"/>
                        <a:ext cx="1790700" cy="520700"/>
                      </a:xfrm>
                      <a:prstGeom prst="rect">
                        <a:avLst/>
                      </a:prstGeom>
                      <a:noFill/>
                      <a:ln>
                        <a:noFill/>
                      </a:ln>
                      <a:extLst/>
                    </p:spPr>
                  </p:pic>
                </p:oleObj>
              </mc:Fallback>
            </mc:AlternateContent>
          </a:graphicData>
        </a:graphic>
      </p:graphicFrame>
      <p:pic>
        <p:nvPicPr>
          <p:cNvPr id="7" name="Picture 6" descr="11_41_Figure.jpg"/>
          <p:cNvPicPr>
            <a:picLocks noChangeAspect="1"/>
          </p:cNvPicPr>
          <p:nvPr/>
        </p:nvPicPr>
        <p:blipFill rotWithShape="1">
          <a:blip r:embed="rId6">
            <a:extLst>
              <a:ext uri="{28A0092B-C50C-407E-A947-70E740481C1C}">
                <a14:useLocalDpi xmlns:a14="http://schemas.microsoft.com/office/drawing/2010/main" val="0"/>
              </a:ext>
            </a:extLst>
          </a:blip>
          <a:srcRect b="11919"/>
          <a:stretch/>
        </p:blipFill>
        <p:spPr>
          <a:xfrm>
            <a:off x="1061427" y="5277536"/>
            <a:ext cx="7021146" cy="1165853"/>
          </a:xfrm>
          <a:prstGeom prst="rect">
            <a:avLst/>
          </a:prstGeom>
        </p:spPr>
      </p:pic>
      <p:sp>
        <p:nvSpPr>
          <p:cNvPr id="2" name="Rectangle 1"/>
          <p:cNvSpPr/>
          <p:nvPr/>
        </p:nvSpPr>
        <p:spPr>
          <a:xfrm>
            <a:off x="5121249" y="4819621"/>
            <a:ext cx="3127915" cy="707886"/>
          </a:xfrm>
          <a:prstGeom prst="rect">
            <a:avLst/>
          </a:prstGeom>
        </p:spPr>
        <p:txBody>
          <a:bodyPr wrap="square">
            <a:spAutoFit/>
          </a:bodyPr>
          <a:lstStyle/>
          <a:p>
            <a:pPr lvl="0" algn="ctr" eaLnBrk="1" hangingPunct="1">
              <a:spcBef>
                <a:spcPct val="20000"/>
              </a:spcBef>
              <a:buClr>
                <a:srgbClr val="AF2A42"/>
              </a:buClr>
            </a:pPr>
            <a:r>
              <a:rPr lang="da-DK" i="1" kern="0" dirty="0">
                <a:solidFill>
                  <a:srgbClr val="000000"/>
                </a:solidFill>
                <a:latin typeface="Times New Roman"/>
                <a:ea typeface="ＭＳ Ｐゴシック"/>
                <a:cs typeface="Times New Roman"/>
              </a:rPr>
              <a:t>I</a:t>
            </a:r>
            <a:r>
              <a:rPr lang="da-DK" kern="0" dirty="0">
                <a:solidFill>
                  <a:srgbClr val="000000"/>
                </a:solidFill>
                <a:latin typeface="Times New Roman"/>
                <a:ea typeface="ＭＳ Ｐゴシック"/>
                <a:cs typeface="Times New Roman"/>
              </a:rPr>
              <a:t> = </a:t>
            </a:r>
            <a:r>
              <a:rPr lang="da-DK" i="1" kern="0" dirty="0" err="1">
                <a:solidFill>
                  <a:srgbClr val="000000"/>
                </a:solidFill>
                <a:latin typeface="Times New Roman"/>
                <a:ea typeface="ＭＳ Ｐゴシック"/>
                <a:cs typeface="Times New Roman"/>
              </a:rPr>
              <a:t>I</a:t>
            </a:r>
            <a:r>
              <a:rPr lang="da-DK" kern="0" baseline="-25000" dirty="0" err="1">
                <a:solidFill>
                  <a:srgbClr val="000000"/>
                </a:solidFill>
                <a:latin typeface="Times New Roman"/>
                <a:ea typeface="ＭＳ Ｐゴシック"/>
                <a:cs typeface="Times New Roman"/>
              </a:rPr>
              <a:t>cm</a:t>
            </a:r>
            <a:r>
              <a:rPr lang="da-DK" kern="0" dirty="0">
                <a:solidFill>
                  <a:srgbClr val="000000"/>
                </a:solidFill>
                <a:latin typeface="Times New Roman"/>
                <a:ea typeface="ＭＳ Ｐゴシック"/>
                <a:cs typeface="Times New Roman"/>
              </a:rPr>
              <a:t> + </a:t>
            </a:r>
            <a:r>
              <a:rPr lang="da-DK" i="1" kern="0" dirty="0" err="1">
                <a:solidFill>
                  <a:srgbClr val="000000"/>
                </a:solidFill>
                <a:latin typeface="Times New Roman"/>
                <a:ea typeface="ＭＳ Ｐゴシック"/>
                <a:cs typeface="Times New Roman"/>
              </a:rPr>
              <a:t>md</a:t>
            </a:r>
            <a:r>
              <a:rPr lang="da-DK" i="1" kern="0" spc="-500" dirty="0">
                <a:solidFill>
                  <a:srgbClr val="000000"/>
                </a:solidFill>
                <a:latin typeface="Times New Roman"/>
                <a:ea typeface="ＭＳ Ｐゴシック"/>
                <a:cs typeface="Times New Roman"/>
              </a:rPr>
              <a:t> </a:t>
            </a:r>
            <a:r>
              <a:rPr lang="da-DK" kern="0" baseline="30000" dirty="0">
                <a:solidFill>
                  <a:srgbClr val="000000"/>
                </a:solidFill>
                <a:latin typeface="Times New Roman"/>
                <a:ea typeface="ＭＳ Ｐゴシック"/>
                <a:cs typeface="Times New Roman"/>
              </a:rPr>
              <a:t>2</a:t>
            </a:r>
            <a:br>
              <a:rPr lang="da-DK" kern="0" baseline="30000" dirty="0">
                <a:solidFill>
                  <a:srgbClr val="000000"/>
                </a:solidFill>
                <a:latin typeface="Times New Roman"/>
                <a:ea typeface="ＭＳ Ｐゴシック"/>
                <a:cs typeface="Times New Roman"/>
              </a:rPr>
            </a:br>
            <a:endParaRPr lang="da-DK" kern="0" baseline="30000" dirty="0">
              <a:solidFill>
                <a:srgbClr val="000000"/>
              </a:solidFill>
              <a:latin typeface="Times New Roman"/>
              <a:ea typeface="ＭＳ Ｐゴシック"/>
              <a:cs typeface="Times New Roman"/>
            </a:endParaRPr>
          </a:p>
        </p:txBody>
      </p:sp>
      <p:sp>
        <p:nvSpPr>
          <p:cNvPr id="9" name="Oval 8"/>
          <p:cNvSpPr/>
          <p:nvPr/>
        </p:nvSpPr>
        <p:spPr>
          <a:xfrm>
            <a:off x="2196354" y="5662706"/>
            <a:ext cx="283882" cy="283882"/>
          </a:xfrm>
          <a:prstGeom prst="ellipse">
            <a:avLst/>
          </a:prstGeom>
          <a:solidFill>
            <a:srgbClr val="FF0000"/>
          </a:solidFill>
          <a:ln>
            <a:no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Tree>
    <p:extLst>
      <p:ext uri="{BB962C8B-B14F-4D97-AF65-F5344CB8AC3E}">
        <p14:creationId xmlns:p14="http://schemas.microsoft.com/office/powerpoint/2010/main" val="305936045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dirty="0" smtClean="0"/>
              <a:t>Example 11.11 Rotational inertia of a rod about an axis through one end (cont.)</a:t>
            </a:r>
            <a:endParaRPr lang="en-US" dirty="0"/>
          </a:p>
        </p:txBody>
      </p:sp>
      <p:sp>
        <p:nvSpPr>
          <p:cNvPr id="10" name="Content Placeholder 9"/>
          <p:cNvSpPr>
            <a:spLocks noGrp="1"/>
          </p:cNvSpPr>
          <p:nvPr>
            <p:ph idx="1"/>
          </p:nvPr>
        </p:nvSpPr>
        <p:spPr/>
        <p:txBody>
          <a:bodyPr/>
          <a:lstStyle/>
          <a:p>
            <a:pPr marL="0" indent="0">
              <a:buNone/>
            </a:pPr>
            <a:r>
              <a:rPr lang="en-US" dirty="0"/>
              <a:t>❸ EXECUTE PLAN </a:t>
            </a:r>
            <a:r>
              <a:rPr lang="en-US" dirty="0" smtClean="0"/>
              <a:t>The </a:t>
            </a:r>
            <a:r>
              <a:rPr lang="en-US" dirty="0"/>
              <a:t>distance between the rotation axis and the center of mass </a:t>
            </a:r>
            <a:r>
              <a:rPr lang="en-US" dirty="0" smtClean="0"/>
              <a:t>is              and </a:t>
            </a:r>
            <a:r>
              <a:rPr lang="en-US" dirty="0"/>
              <a:t>so, </a:t>
            </a:r>
            <a:r>
              <a:rPr lang="en-US" dirty="0" smtClean="0"/>
              <a:t>with</a:t>
            </a:r>
            <a:br>
              <a:rPr lang="en-US" dirty="0" smtClean="0"/>
            </a:br>
            <a:r>
              <a:rPr lang="en-US" dirty="0" smtClean="0"/>
              <a:t>                   from </a:t>
            </a:r>
            <a:r>
              <a:rPr lang="en-US" dirty="0"/>
              <a:t>Example 11.9, Eq. 11.53 yields</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Section 11.6: Rotational inertia of extended objects</a:t>
            </a:r>
            <a:endParaRPr lang="en-US" dirty="0"/>
          </a:p>
        </p:txBody>
      </p:sp>
      <p:graphicFrame>
        <p:nvGraphicFramePr>
          <p:cNvPr id="12" name="Object 11"/>
          <p:cNvGraphicFramePr>
            <a:graphicFrameLocks noChangeAspect="1"/>
          </p:cNvGraphicFramePr>
          <p:nvPr>
            <p:extLst>
              <p:ext uri="{D42A27DB-BD31-4B8C-83A1-F6EECF244321}">
                <p14:modId xmlns:p14="http://schemas.microsoft.com/office/powerpoint/2010/main" val="1610208163"/>
              </p:ext>
            </p:extLst>
          </p:nvPr>
        </p:nvGraphicFramePr>
        <p:xfrm>
          <a:off x="4738688" y="2859088"/>
          <a:ext cx="1028700" cy="469900"/>
        </p:xfrm>
        <a:graphic>
          <a:graphicData uri="http://schemas.openxmlformats.org/presentationml/2006/ole">
            <mc:AlternateContent xmlns:mc="http://schemas.openxmlformats.org/markup-compatibility/2006">
              <mc:Choice xmlns:v="urn:schemas-microsoft-com:vml" Requires="v">
                <p:oleObj spid="_x0000_s131947" name="Equation" r:id="rId4" imgW="1028700" imgH="469900" progId="Equation.3">
                  <p:embed/>
                </p:oleObj>
              </mc:Choice>
              <mc:Fallback>
                <p:oleObj name="Equation" r:id="rId4" imgW="1028700" imgH="469900" progId="Equation.3">
                  <p:embed/>
                  <p:pic>
                    <p:nvPicPr>
                      <p:cNvPr id="0" name=""/>
                      <p:cNvPicPr>
                        <a:picLocks noChangeAspect="1" noChangeArrowheads="1"/>
                      </p:cNvPicPr>
                      <p:nvPr/>
                    </p:nvPicPr>
                    <p:blipFill>
                      <a:blip r:embed="rId5"/>
                      <a:srcRect/>
                      <a:stretch>
                        <a:fillRect/>
                      </a:stretch>
                    </p:blipFill>
                    <p:spPr bwMode="auto">
                      <a:xfrm>
                        <a:off x="4738688" y="2859088"/>
                        <a:ext cx="1028700" cy="469900"/>
                      </a:xfrm>
                      <a:prstGeom prst="rect">
                        <a:avLst/>
                      </a:prstGeom>
                      <a:noFill/>
                      <a:ln>
                        <a:noFill/>
                      </a:ln>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711727510"/>
              </p:ext>
            </p:extLst>
          </p:nvPr>
        </p:nvGraphicFramePr>
        <p:xfrm>
          <a:off x="415681" y="3254009"/>
          <a:ext cx="1651000" cy="520700"/>
        </p:xfrm>
        <a:graphic>
          <a:graphicData uri="http://schemas.openxmlformats.org/presentationml/2006/ole">
            <mc:AlternateContent xmlns:mc="http://schemas.openxmlformats.org/markup-compatibility/2006">
              <mc:Choice xmlns:v="urn:schemas-microsoft-com:vml" Requires="v">
                <p:oleObj spid="_x0000_s131948" name="Equation" r:id="rId6" imgW="1651000" imgH="520700" progId="Equation.DSMT4">
                  <p:embed/>
                </p:oleObj>
              </mc:Choice>
              <mc:Fallback>
                <p:oleObj name="Equation" r:id="rId6" imgW="1651000" imgH="520700" progId="Equation.DSMT4">
                  <p:embed/>
                  <p:pic>
                    <p:nvPicPr>
                      <p:cNvPr id="0" name=""/>
                      <p:cNvPicPr>
                        <a:picLocks noChangeAspect="1" noChangeArrowheads="1"/>
                      </p:cNvPicPr>
                      <p:nvPr/>
                    </p:nvPicPr>
                    <p:blipFill>
                      <a:blip r:embed="rId7"/>
                      <a:srcRect/>
                      <a:stretch>
                        <a:fillRect/>
                      </a:stretch>
                    </p:blipFill>
                    <p:spPr bwMode="auto">
                      <a:xfrm>
                        <a:off x="415681" y="3254009"/>
                        <a:ext cx="1651000" cy="520700"/>
                      </a:xfrm>
                      <a:prstGeom prst="rect">
                        <a:avLst/>
                      </a:prstGeom>
                      <a:noFill/>
                      <a:ln>
                        <a:noFill/>
                      </a:ln>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850558698"/>
              </p:ext>
            </p:extLst>
          </p:nvPr>
        </p:nvGraphicFramePr>
        <p:xfrm>
          <a:off x="1746250" y="3790950"/>
          <a:ext cx="5651500" cy="1092200"/>
        </p:xfrm>
        <a:graphic>
          <a:graphicData uri="http://schemas.openxmlformats.org/presentationml/2006/ole">
            <mc:AlternateContent xmlns:mc="http://schemas.openxmlformats.org/markup-compatibility/2006">
              <mc:Choice xmlns:v="urn:schemas-microsoft-com:vml" Requires="v">
                <p:oleObj spid="_x0000_s131949" name="Equation" r:id="rId8" imgW="5651500" imgH="1092200" progId="Equation.DSMT4">
                  <p:embed/>
                </p:oleObj>
              </mc:Choice>
              <mc:Fallback>
                <p:oleObj name="Equation" r:id="rId8" imgW="5651500" imgH="1092200" progId="Equation.DSMT4">
                  <p:embed/>
                  <p:pic>
                    <p:nvPicPr>
                      <p:cNvPr id="0" name=""/>
                      <p:cNvPicPr>
                        <a:picLocks noChangeAspect="1" noChangeArrowheads="1"/>
                      </p:cNvPicPr>
                      <p:nvPr/>
                    </p:nvPicPr>
                    <p:blipFill>
                      <a:blip r:embed="rId9"/>
                      <a:srcRect/>
                      <a:stretch>
                        <a:fillRect/>
                      </a:stretch>
                    </p:blipFill>
                    <p:spPr bwMode="auto">
                      <a:xfrm>
                        <a:off x="1746250" y="3790950"/>
                        <a:ext cx="5651500" cy="1092200"/>
                      </a:xfrm>
                      <a:prstGeom prst="rect">
                        <a:avLst/>
                      </a:prstGeom>
                      <a:noFill/>
                      <a:ln>
                        <a:noFill/>
                      </a:ln>
                      <a:extLst/>
                    </p:spPr>
                  </p:pic>
                </p:oleObj>
              </mc:Fallback>
            </mc:AlternateContent>
          </a:graphicData>
        </a:graphic>
      </p:graphicFrame>
      <p:sp>
        <p:nvSpPr>
          <p:cNvPr id="15" name="Rectangle 14"/>
          <p:cNvSpPr/>
          <p:nvPr/>
        </p:nvSpPr>
        <p:spPr>
          <a:xfrm>
            <a:off x="7354244" y="4096937"/>
            <a:ext cx="543739" cy="523220"/>
          </a:xfrm>
          <a:prstGeom prst="rect">
            <a:avLst/>
          </a:prstGeom>
        </p:spPr>
        <p:txBody>
          <a:bodyPr wrap="none">
            <a:spAutoFit/>
          </a:bodyPr>
          <a:lstStyle/>
          <a:p>
            <a:r>
              <a:rPr lang="en-US" sz="2800" dirty="0">
                <a:solidFill>
                  <a:srgbClr val="004A8F"/>
                </a:solidFill>
                <a:latin typeface="Times New Roman"/>
                <a:cs typeface="Times New Roman"/>
              </a:rPr>
              <a:t>✔</a:t>
            </a:r>
            <a:endParaRPr lang="en-US" sz="2800" dirty="0">
              <a:latin typeface="Times New Roman"/>
              <a:cs typeface="Times New Roman"/>
            </a:endParaRPr>
          </a:p>
        </p:txBody>
      </p:sp>
      <p:pic>
        <p:nvPicPr>
          <p:cNvPr id="11" name="Picture 10" descr="11_41_Figure.jpg"/>
          <p:cNvPicPr>
            <a:picLocks noChangeAspect="1"/>
          </p:cNvPicPr>
          <p:nvPr/>
        </p:nvPicPr>
        <p:blipFill rotWithShape="1">
          <a:blip r:embed="rId10">
            <a:extLst>
              <a:ext uri="{28A0092B-C50C-407E-A947-70E740481C1C}">
                <a14:useLocalDpi xmlns:a14="http://schemas.microsoft.com/office/drawing/2010/main" val="0"/>
              </a:ext>
            </a:extLst>
          </a:blip>
          <a:srcRect b="11919"/>
          <a:stretch/>
        </p:blipFill>
        <p:spPr>
          <a:xfrm>
            <a:off x="1061427" y="5277536"/>
            <a:ext cx="7021146" cy="1165853"/>
          </a:xfrm>
          <a:prstGeom prst="rect">
            <a:avLst/>
          </a:prstGeom>
        </p:spPr>
      </p:pic>
      <p:sp>
        <p:nvSpPr>
          <p:cNvPr id="16" name="Oval 15"/>
          <p:cNvSpPr/>
          <p:nvPr/>
        </p:nvSpPr>
        <p:spPr>
          <a:xfrm>
            <a:off x="2196354" y="5662706"/>
            <a:ext cx="283882" cy="283882"/>
          </a:xfrm>
          <a:prstGeom prst="ellipse">
            <a:avLst/>
          </a:prstGeom>
          <a:solidFill>
            <a:srgbClr val="FF0000"/>
          </a:solidFill>
          <a:ln>
            <a:no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Tree>
    <p:extLst>
      <p:ext uri="{BB962C8B-B14F-4D97-AF65-F5344CB8AC3E}">
        <p14:creationId xmlns:p14="http://schemas.microsoft.com/office/powerpoint/2010/main" val="92593866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bwMode="auto">
          <a:xfrm>
            <a:off x="4341741" y="4234229"/>
            <a:ext cx="1664614" cy="2265181"/>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 name="Footer Placeholder 3"/>
          <p:cNvSpPr>
            <a:spLocks noGrp="1"/>
          </p:cNvSpPr>
          <p:nvPr>
            <p:ph type="ftr" sz="quarter" idx="10"/>
          </p:nvPr>
        </p:nvSpPr>
        <p:spPr/>
        <p:txBody>
          <a:bodyPr/>
          <a:lstStyle/>
          <a:p>
            <a:r>
              <a:rPr lang="en-GB" dirty="0" smtClean="0">
                <a:solidFill>
                  <a:srgbClr val="000000"/>
                </a:solidFill>
              </a:rPr>
              <a:t>© 2015 Pearson Education, Inc.</a:t>
            </a:r>
            <a:endParaRPr lang="en-GB" dirty="0">
              <a:solidFill>
                <a:srgbClr val="000000"/>
              </a:solidFill>
            </a:endParaRPr>
          </a:p>
        </p:txBody>
      </p:sp>
      <p:sp>
        <p:nvSpPr>
          <p:cNvPr id="3" name="Text Placeholder 2"/>
          <p:cNvSpPr>
            <a:spLocks noGrp="1"/>
          </p:cNvSpPr>
          <p:nvPr>
            <p:ph type="body" sz="quarter" idx="11"/>
          </p:nvPr>
        </p:nvSpPr>
        <p:spPr/>
        <p:txBody>
          <a:bodyPr/>
          <a:lstStyle/>
          <a:p>
            <a:r>
              <a:rPr lang="en-US" dirty="0"/>
              <a:t>Checkpoint </a:t>
            </a:r>
            <a:r>
              <a:rPr lang="en-US" dirty="0" smtClean="0"/>
              <a:t>11.12</a:t>
            </a:r>
            <a:endParaRPr lang="en-US" dirty="0"/>
          </a:p>
        </p:txBody>
      </p:sp>
      <p:sp>
        <p:nvSpPr>
          <p:cNvPr id="2" name="Content Placeholder 1"/>
          <p:cNvSpPr>
            <a:spLocks noGrp="1"/>
          </p:cNvSpPr>
          <p:nvPr>
            <p:ph idx="1"/>
          </p:nvPr>
        </p:nvSpPr>
        <p:spPr/>
        <p:txBody>
          <a:bodyPr/>
          <a:lstStyle/>
          <a:p>
            <a:pPr>
              <a:tabLst>
                <a:tab pos="1143000" algn="l"/>
              </a:tabLst>
            </a:pPr>
            <a:r>
              <a:rPr lang="en-US" dirty="0" smtClean="0"/>
              <a:t>	About </a:t>
            </a:r>
            <a:r>
              <a:rPr lang="en-US" dirty="0"/>
              <a:t>what axis is the rotational inertia of an extended object smallest?</a:t>
            </a:r>
          </a:p>
        </p:txBody>
      </p:sp>
      <p:sp>
        <p:nvSpPr>
          <p:cNvPr id="6" name="Text Placeholder 5"/>
          <p:cNvSpPr>
            <a:spLocks noGrp="1"/>
          </p:cNvSpPr>
          <p:nvPr>
            <p:ph type="body" sz="quarter" idx="12"/>
          </p:nvPr>
        </p:nvSpPr>
        <p:spPr/>
        <p:txBody>
          <a:bodyPr/>
          <a:lstStyle/>
          <a:p>
            <a:r>
              <a:rPr lang="en-US" dirty="0" smtClean="0"/>
              <a:t>11.12</a:t>
            </a:r>
            <a:endParaRPr lang="en-US" dirty="0"/>
          </a:p>
        </p:txBody>
      </p:sp>
      <p:sp>
        <p:nvSpPr>
          <p:cNvPr id="5" name="Can 4"/>
          <p:cNvSpPr/>
          <p:nvPr/>
        </p:nvSpPr>
        <p:spPr>
          <a:xfrm rot="3221433">
            <a:off x="3660448" y="2253482"/>
            <a:ext cx="1255059" cy="4056783"/>
          </a:xfrm>
          <a:prstGeom prst="can">
            <a:avLst/>
          </a:prstGeom>
          <a:gradFill flip="none" rotWithShape="1">
            <a:gsLst>
              <a:gs pos="0">
                <a:schemeClr val="tx1"/>
              </a:gs>
              <a:gs pos="100000">
                <a:prstClr val="white"/>
              </a:gs>
            </a:gsLst>
            <a:lin ang="0" scaled="1"/>
            <a:tileRect/>
          </a:gradFill>
          <a:ln>
            <a:solidFill>
              <a:schemeClr val="tx1"/>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cxnSp>
        <p:nvCxnSpPr>
          <p:cNvPr id="8" name="Straight Arrow Connector 7"/>
          <p:cNvCxnSpPr/>
          <p:nvPr/>
        </p:nvCxnSpPr>
        <p:spPr bwMode="auto">
          <a:xfrm flipV="1">
            <a:off x="5758165" y="1972233"/>
            <a:ext cx="1727367" cy="1213125"/>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p:cNvCxnSpPr/>
          <p:nvPr/>
        </p:nvCxnSpPr>
        <p:spPr bwMode="auto">
          <a:xfrm flipH="1">
            <a:off x="2868708" y="4234229"/>
            <a:ext cx="1308682" cy="2519181"/>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aphicFrame>
        <p:nvGraphicFramePr>
          <p:cNvPr id="18" name="Object 17"/>
          <p:cNvGraphicFramePr>
            <a:graphicFrameLocks noChangeAspect="1"/>
          </p:cNvGraphicFramePr>
          <p:nvPr>
            <p:extLst>
              <p:ext uri="{D42A27DB-BD31-4B8C-83A1-F6EECF244321}">
                <p14:modId xmlns:p14="http://schemas.microsoft.com/office/powerpoint/2010/main" val="3149875500"/>
              </p:ext>
            </p:extLst>
          </p:nvPr>
        </p:nvGraphicFramePr>
        <p:xfrm>
          <a:off x="6638919" y="3759184"/>
          <a:ext cx="1612900" cy="571500"/>
        </p:xfrm>
        <a:graphic>
          <a:graphicData uri="http://schemas.openxmlformats.org/presentationml/2006/ole">
            <mc:AlternateContent xmlns:mc="http://schemas.openxmlformats.org/markup-compatibility/2006">
              <mc:Choice xmlns:v="urn:schemas-microsoft-com:vml" Requires="v">
                <p:oleObj spid="_x0000_s398345" name="Equation" r:id="rId4" imgW="1612900" imgH="571500" progId="Equation.3">
                  <p:embed/>
                </p:oleObj>
              </mc:Choice>
              <mc:Fallback>
                <p:oleObj name="Equation" r:id="rId4" imgW="1612900" imgH="571500" progId="Equation.3">
                  <p:embed/>
                  <p:pic>
                    <p:nvPicPr>
                      <p:cNvPr id="0" name=""/>
                      <p:cNvPicPr/>
                      <p:nvPr/>
                    </p:nvPicPr>
                    <p:blipFill>
                      <a:blip r:embed="rId5"/>
                      <a:stretch>
                        <a:fillRect/>
                      </a:stretch>
                    </p:blipFill>
                    <p:spPr>
                      <a:xfrm>
                        <a:off x="6638919" y="3759184"/>
                        <a:ext cx="1612900" cy="571500"/>
                      </a:xfrm>
                      <a:prstGeom prst="rect">
                        <a:avLst/>
                      </a:prstGeom>
                    </p:spPr>
                  </p:pic>
                </p:oleObj>
              </mc:Fallback>
            </mc:AlternateContent>
          </a:graphicData>
        </a:graphic>
      </p:graphicFrame>
      <p:pic>
        <p:nvPicPr>
          <p:cNvPr id="19" name="Picture 18" descr="11_35_Figure.jpg"/>
          <p:cNvPicPr>
            <a:picLocks noChangeAspect="1"/>
          </p:cNvPicPr>
          <p:nvPr/>
        </p:nvPicPr>
        <p:blipFill rotWithShape="1">
          <a:blip r:embed="rId6">
            <a:extLst>
              <a:ext uri="{28A0092B-C50C-407E-A947-70E740481C1C}">
                <a14:useLocalDpi xmlns:a14="http://schemas.microsoft.com/office/drawing/2010/main" val="0"/>
              </a:ext>
            </a:extLst>
          </a:blip>
          <a:srcRect l="22403" t="61441" r="14887" b="2845"/>
          <a:stretch/>
        </p:blipFill>
        <p:spPr>
          <a:xfrm>
            <a:off x="478118" y="2151528"/>
            <a:ext cx="2076823" cy="2036241"/>
          </a:xfrm>
          <a:prstGeom prst="rect">
            <a:avLst/>
          </a:prstGeom>
        </p:spPr>
      </p:pic>
      <p:sp>
        <p:nvSpPr>
          <p:cNvPr id="20" name="TextBox 19"/>
          <p:cNvSpPr txBox="1"/>
          <p:nvPr/>
        </p:nvSpPr>
        <p:spPr>
          <a:xfrm>
            <a:off x="5152229" y="4528693"/>
            <a:ext cx="4006712" cy="830997"/>
          </a:xfrm>
          <a:prstGeom prst="rect">
            <a:avLst/>
          </a:prstGeom>
          <a:noFill/>
        </p:spPr>
        <p:txBody>
          <a:bodyPr wrap="square" rtlCol="0">
            <a:spAutoFit/>
          </a:bodyPr>
          <a:lstStyle/>
          <a:p>
            <a:r>
              <a:rPr lang="en-US" dirty="0">
                <a:solidFill>
                  <a:srgbClr val="FF0000"/>
                </a:solidFill>
                <a:latin typeface="Times New Roman"/>
                <a:ea typeface="+mn-ea"/>
                <a:cs typeface="Times New Roman"/>
              </a:rPr>
              <a:t>Axis for which the maximum distance from axis is smallest</a:t>
            </a:r>
            <a:endParaRPr lang="en-US" dirty="0">
              <a:solidFill>
                <a:srgbClr val="FF0000"/>
              </a:solidFill>
              <a:latin typeface="Times New Roman"/>
              <a:ea typeface="+mn-ea"/>
              <a:cs typeface="Times New Roman"/>
            </a:endParaRPr>
          </a:p>
        </p:txBody>
      </p:sp>
      <p:cxnSp>
        <p:nvCxnSpPr>
          <p:cNvPr id="22" name="Straight Arrow Connector 21"/>
          <p:cNvCxnSpPr/>
          <p:nvPr/>
        </p:nvCxnSpPr>
        <p:spPr bwMode="auto">
          <a:xfrm flipV="1">
            <a:off x="2584824" y="3107765"/>
            <a:ext cx="2853764" cy="2106706"/>
          </a:xfrm>
          <a:prstGeom prst="straightConnector1">
            <a:avLst/>
          </a:prstGeom>
          <a:solidFill>
            <a:schemeClr val="accent1"/>
          </a:solidFill>
          <a:ln w="28575" cap="flat" cmpd="sng" algn="ctr">
            <a:solidFill>
              <a:srgbClr val="FFFFFF"/>
            </a:solidFill>
            <a:prstDash val="solid"/>
            <a:round/>
            <a:headEnd type="arrow"/>
            <a:tailEnd type="arrow"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4" name="Straight Arrow Connector 23"/>
          <p:cNvCxnSpPr/>
          <p:nvPr/>
        </p:nvCxnSpPr>
        <p:spPr bwMode="auto">
          <a:xfrm>
            <a:off x="5588000" y="2569882"/>
            <a:ext cx="762000" cy="1030942"/>
          </a:xfrm>
          <a:prstGeom prst="straightConnector1">
            <a:avLst/>
          </a:prstGeom>
          <a:solidFill>
            <a:schemeClr val="accent1"/>
          </a:solidFill>
          <a:ln w="28575" cap="flat" cmpd="sng" algn="ctr">
            <a:solidFill>
              <a:srgbClr val="FF0000"/>
            </a:solidFill>
            <a:prstDash val="solid"/>
            <a:round/>
            <a:headEnd type="arrow"/>
            <a:tailEnd type="arrow"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2269837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65124" y="1170432"/>
            <a:ext cx="8515083" cy="5422392"/>
          </a:xfrm>
        </p:spPr>
        <p:txBody>
          <a:bodyPr/>
          <a:lstStyle/>
          <a:p>
            <a:r>
              <a:rPr lang="en-US" sz="2200" dirty="0"/>
              <a:t>Your physics book can be rotated around three mutually perpendicular axes passing symmetrically through its center. About which axis is the rotational inertia smallest? About which axis is it largest</a:t>
            </a:r>
            <a:r>
              <a:rPr lang="en-US" sz="2200" dirty="0" smtClean="0"/>
              <a:t>?</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a:t>Section 11.6</a:t>
            </a:r>
          </a:p>
          <a:p>
            <a:r>
              <a:rPr lang="en-US" dirty="0"/>
              <a:t>Clicker Question 7</a:t>
            </a:r>
          </a:p>
        </p:txBody>
      </p:sp>
      <p:pic>
        <p:nvPicPr>
          <p:cNvPr id="2" name="Picture 1"/>
          <p:cNvPicPr>
            <a:picLocks noChangeAspect="1"/>
          </p:cNvPicPr>
          <p:nvPr/>
        </p:nvPicPr>
        <p:blipFill rotWithShape="1">
          <a:blip r:embed="rId4"/>
          <a:srcRect l="2244" t="2939" r="2070" b="52716"/>
          <a:stretch/>
        </p:blipFill>
        <p:spPr>
          <a:xfrm>
            <a:off x="295072" y="2604020"/>
            <a:ext cx="8749504" cy="2591191"/>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3801161357"/>
              </p:ext>
            </p:extLst>
          </p:nvPr>
        </p:nvGraphicFramePr>
        <p:xfrm>
          <a:off x="6848095" y="5298125"/>
          <a:ext cx="1612900" cy="571500"/>
        </p:xfrm>
        <a:graphic>
          <a:graphicData uri="http://schemas.openxmlformats.org/presentationml/2006/ole">
            <mc:AlternateContent xmlns:mc="http://schemas.openxmlformats.org/markup-compatibility/2006">
              <mc:Choice xmlns:v="urn:schemas-microsoft-com:vml" Requires="v">
                <p:oleObj spid="_x0000_s399369" name="Equation" r:id="rId5" imgW="1612900" imgH="571500" progId="Equation.3">
                  <p:embed/>
                </p:oleObj>
              </mc:Choice>
              <mc:Fallback>
                <p:oleObj name="Equation" r:id="rId5" imgW="1612900" imgH="571500" progId="Equation.3">
                  <p:embed/>
                  <p:pic>
                    <p:nvPicPr>
                      <p:cNvPr id="0" name=""/>
                      <p:cNvPicPr/>
                      <p:nvPr/>
                    </p:nvPicPr>
                    <p:blipFill>
                      <a:blip r:embed="rId6"/>
                      <a:stretch>
                        <a:fillRect/>
                      </a:stretch>
                    </p:blipFill>
                    <p:spPr>
                      <a:xfrm>
                        <a:off x="6848095" y="5298125"/>
                        <a:ext cx="1612900" cy="571500"/>
                      </a:xfrm>
                      <a:prstGeom prst="rect">
                        <a:avLst/>
                      </a:prstGeom>
                    </p:spPr>
                  </p:pic>
                </p:oleObj>
              </mc:Fallback>
            </mc:AlternateContent>
          </a:graphicData>
        </a:graphic>
      </p:graphicFrame>
    </p:spTree>
    <p:extLst>
      <p:ext uri="{BB962C8B-B14F-4D97-AF65-F5344CB8AC3E}">
        <p14:creationId xmlns:p14="http://schemas.microsoft.com/office/powerpoint/2010/main" val="2512286107"/>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0" y="1170432"/>
            <a:ext cx="9144000" cy="5422392"/>
          </a:xfrm>
        </p:spPr>
        <p:txBody>
          <a:bodyPr/>
          <a:lstStyle/>
          <a:p>
            <a:r>
              <a:rPr lang="en-US" sz="2200" dirty="0"/>
              <a:t>Your physics book can be rotated around three mutually perpendicular axes passing symmetrically through its center. About which axis is the rotational inertia smallest? About which axis is it largest</a:t>
            </a:r>
            <a:r>
              <a:rPr lang="en-US" sz="2200" dirty="0" smtClean="0"/>
              <a:t>?</a:t>
            </a:r>
            <a:endParaRPr lang="en-US" sz="2200" dirty="0"/>
          </a:p>
          <a:p>
            <a:pPr marL="685800" indent="-457200">
              <a:buFont typeface="+mj-lt"/>
              <a:buAutoNum type="arabicPeriod"/>
            </a:pPr>
            <a:r>
              <a:rPr lang="tr-TR" sz="2200" dirty="0"/>
              <a:t>Parallel to the longest dimension, parallel to the width of the book</a:t>
            </a:r>
          </a:p>
          <a:p>
            <a:pPr marL="685800" indent="-457200">
              <a:buFont typeface="+mj-lt"/>
              <a:buAutoNum type="arabicPeriod"/>
            </a:pPr>
            <a:r>
              <a:rPr lang="tr-TR" sz="2200" dirty="0"/>
              <a:t>Parallel to the longest dimension, perpendicular to the covers of the book</a:t>
            </a:r>
          </a:p>
          <a:p>
            <a:pPr marL="685800" indent="-457200">
              <a:buFont typeface="+mj-lt"/>
              <a:buAutoNum type="arabicPeriod"/>
            </a:pPr>
            <a:r>
              <a:rPr lang="tr-TR" sz="2200" dirty="0"/>
              <a:t>Parallel to the width of the book, parallel to the longest dimension</a:t>
            </a:r>
          </a:p>
          <a:p>
            <a:pPr marL="685800" indent="-457200">
              <a:buFont typeface="+mj-lt"/>
              <a:buAutoNum type="arabicPeriod"/>
            </a:pPr>
            <a:r>
              <a:rPr lang="tr-TR" sz="2200" dirty="0"/>
              <a:t>Parallel to the width of the book, perpendicular to the covers of the book</a:t>
            </a:r>
          </a:p>
          <a:p>
            <a:pPr marL="685800" indent="-457200">
              <a:buFont typeface="+mj-lt"/>
              <a:buAutoNum type="arabicPeriod"/>
            </a:pPr>
            <a:r>
              <a:rPr lang="tr-TR" sz="2200" dirty="0"/>
              <a:t>Perpendicular to the covers of the book, parallel to the longest dimension</a:t>
            </a:r>
          </a:p>
          <a:p>
            <a:pPr marL="685800" indent="-457200">
              <a:buFont typeface="+mj-lt"/>
              <a:buAutoNum type="arabicPeriod"/>
            </a:pPr>
            <a:r>
              <a:rPr lang="tr-TR" sz="2200" dirty="0"/>
              <a:t>Perpendicular to the covers of the book, parallel to the width of the </a:t>
            </a:r>
            <a:r>
              <a:rPr lang="tr-TR" sz="2200" dirty="0" smtClean="0"/>
              <a:t>book</a:t>
            </a:r>
            <a:endParaRPr lang="en-US" sz="2200"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a:t>Section 11.6</a:t>
            </a:r>
          </a:p>
          <a:p>
            <a:r>
              <a:rPr lang="en-US" dirty="0"/>
              <a:t>Clicker Question 7</a:t>
            </a:r>
          </a:p>
        </p:txBody>
      </p:sp>
      <p:pic>
        <p:nvPicPr>
          <p:cNvPr id="5" name="Picture 4"/>
          <p:cNvPicPr>
            <a:picLocks noChangeAspect="1"/>
          </p:cNvPicPr>
          <p:nvPr/>
        </p:nvPicPr>
        <p:blipFill rotWithShape="1">
          <a:blip r:embed="rId4"/>
          <a:srcRect l="2244" t="2939" r="2070" b="52716"/>
          <a:stretch/>
        </p:blipFill>
        <p:spPr>
          <a:xfrm>
            <a:off x="1094527" y="4746242"/>
            <a:ext cx="7000688" cy="2073274"/>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860959311"/>
              </p:ext>
            </p:extLst>
          </p:nvPr>
        </p:nvGraphicFramePr>
        <p:xfrm>
          <a:off x="124565" y="4879772"/>
          <a:ext cx="1612900" cy="571500"/>
        </p:xfrm>
        <a:graphic>
          <a:graphicData uri="http://schemas.openxmlformats.org/presentationml/2006/ole">
            <mc:AlternateContent xmlns:mc="http://schemas.openxmlformats.org/markup-compatibility/2006">
              <mc:Choice xmlns:v="urn:schemas-microsoft-com:vml" Requires="v">
                <p:oleObj spid="_x0000_s400393" name="Equation" r:id="rId5" imgW="1612900" imgH="571500" progId="Equation.3">
                  <p:embed/>
                </p:oleObj>
              </mc:Choice>
              <mc:Fallback>
                <p:oleObj name="Equation" r:id="rId5" imgW="1612900" imgH="571500" progId="Equation.3">
                  <p:embed/>
                  <p:pic>
                    <p:nvPicPr>
                      <p:cNvPr id="0" name=""/>
                      <p:cNvPicPr/>
                      <p:nvPr/>
                    </p:nvPicPr>
                    <p:blipFill>
                      <a:blip r:embed="rId6"/>
                      <a:stretch>
                        <a:fillRect/>
                      </a:stretch>
                    </p:blipFill>
                    <p:spPr>
                      <a:xfrm>
                        <a:off x="124565" y="4879772"/>
                        <a:ext cx="1612900" cy="571500"/>
                      </a:xfrm>
                      <a:prstGeom prst="rect">
                        <a:avLst/>
                      </a:prstGeom>
                    </p:spPr>
                  </p:pic>
                </p:oleObj>
              </mc:Fallback>
            </mc:AlternateContent>
          </a:graphicData>
        </a:graphic>
      </p:graphicFrame>
    </p:spTree>
    <p:extLst>
      <p:ext uri="{BB962C8B-B14F-4D97-AF65-F5344CB8AC3E}">
        <p14:creationId xmlns:p14="http://schemas.microsoft.com/office/powerpoint/2010/main" val="4079005010"/>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0" y="1170432"/>
            <a:ext cx="9144000" cy="5422392"/>
          </a:xfrm>
        </p:spPr>
        <p:txBody>
          <a:bodyPr/>
          <a:lstStyle/>
          <a:p>
            <a:r>
              <a:rPr lang="en-US" sz="2200" dirty="0"/>
              <a:t>Your physics book can be rotated around three mutually perpendicular axes passing symmetrically through its center. About which axis is the rotational inertia smallest? About which axis is it largest</a:t>
            </a:r>
            <a:r>
              <a:rPr lang="en-US" sz="2200" dirty="0" smtClean="0"/>
              <a:t>?</a:t>
            </a:r>
            <a:endParaRPr lang="en-US" sz="2200" dirty="0"/>
          </a:p>
          <a:p>
            <a:pPr marL="685800" indent="-457200">
              <a:buFont typeface="+mj-lt"/>
              <a:buAutoNum type="arabicPeriod"/>
            </a:pPr>
            <a:r>
              <a:rPr lang="tr-TR" sz="2200" dirty="0"/>
              <a:t>Parallel to the longest dimension, parallel to the width of the book</a:t>
            </a:r>
          </a:p>
          <a:p>
            <a:pPr marL="685800" indent="-457200">
              <a:buFont typeface="+mj-lt"/>
              <a:buAutoNum type="arabicPeriod"/>
            </a:pPr>
            <a:r>
              <a:rPr lang="tr-TR" sz="2200" dirty="0"/>
              <a:t>Parallel to the longest dimension, perpendicular to the covers of the book</a:t>
            </a:r>
          </a:p>
          <a:p>
            <a:pPr marL="685800" indent="-457200">
              <a:buFont typeface="+mj-lt"/>
              <a:buAutoNum type="arabicPeriod"/>
            </a:pPr>
            <a:r>
              <a:rPr lang="tr-TR" sz="2200" dirty="0">
                <a:solidFill>
                  <a:schemeClr val="tx1"/>
                </a:solidFill>
              </a:rPr>
              <a:t>Parallel to the width of the book, parallel to the longest dimension</a:t>
            </a:r>
          </a:p>
          <a:p>
            <a:pPr marL="685800" indent="-457200">
              <a:buFont typeface="+mj-lt"/>
              <a:buAutoNum type="arabicPeriod"/>
            </a:pPr>
            <a:r>
              <a:rPr lang="tr-TR" sz="2200" dirty="0">
                <a:solidFill>
                  <a:srgbClr val="FF0000"/>
                </a:solidFill>
              </a:rPr>
              <a:t>Parallel to the width of the book, perpendicular to the covers of the book</a:t>
            </a:r>
          </a:p>
          <a:p>
            <a:pPr marL="685800" indent="-457200">
              <a:buFont typeface="+mj-lt"/>
              <a:buAutoNum type="arabicPeriod"/>
            </a:pPr>
            <a:r>
              <a:rPr lang="tr-TR" sz="2200" dirty="0"/>
              <a:t>Perpendicular to the covers of the book, parallel to the longest dimension</a:t>
            </a:r>
          </a:p>
          <a:p>
            <a:pPr marL="685800" indent="-457200">
              <a:buFont typeface="+mj-lt"/>
              <a:buAutoNum type="arabicPeriod"/>
            </a:pPr>
            <a:r>
              <a:rPr lang="tr-TR" sz="2200" dirty="0"/>
              <a:t>Perpendicular to the covers of the book, parallel to the width of the </a:t>
            </a:r>
            <a:r>
              <a:rPr lang="tr-TR" sz="2200" dirty="0" smtClean="0"/>
              <a:t>book</a:t>
            </a:r>
            <a:endParaRPr lang="en-US" sz="2200"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a:t>Section 11.6</a:t>
            </a:r>
          </a:p>
          <a:p>
            <a:r>
              <a:rPr lang="en-US" dirty="0"/>
              <a:t>Clicker Question 7</a:t>
            </a:r>
          </a:p>
        </p:txBody>
      </p:sp>
      <p:pic>
        <p:nvPicPr>
          <p:cNvPr id="5" name="Picture 4"/>
          <p:cNvPicPr>
            <a:picLocks noChangeAspect="1"/>
          </p:cNvPicPr>
          <p:nvPr/>
        </p:nvPicPr>
        <p:blipFill rotWithShape="1">
          <a:blip r:embed="rId4"/>
          <a:srcRect l="2244" t="2939" r="2070" b="52716"/>
          <a:stretch/>
        </p:blipFill>
        <p:spPr>
          <a:xfrm>
            <a:off x="1094527" y="4746242"/>
            <a:ext cx="7000688" cy="2073274"/>
          </a:xfrm>
          <a:prstGeom prst="rect">
            <a:avLst/>
          </a:prstGeom>
        </p:spPr>
      </p:pic>
      <p:pic>
        <p:nvPicPr>
          <p:cNvPr id="6" name="Picture 5" descr="Red_Tick Mark_28p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6468" y="3333806"/>
            <a:ext cx="621751" cy="713184"/>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539677894"/>
              </p:ext>
            </p:extLst>
          </p:nvPr>
        </p:nvGraphicFramePr>
        <p:xfrm>
          <a:off x="124565" y="4879772"/>
          <a:ext cx="1612900" cy="571500"/>
        </p:xfrm>
        <a:graphic>
          <a:graphicData uri="http://schemas.openxmlformats.org/presentationml/2006/ole">
            <mc:AlternateContent xmlns:mc="http://schemas.openxmlformats.org/markup-compatibility/2006">
              <mc:Choice xmlns:v="urn:schemas-microsoft-com:vml" Requires="v">
                <p:oleObj spid="_x0000_s401417" name="Equation" r:id="rId6" imgW="1612900" imgH="571500" progId="Equation.3">
                  <p:embed/>
                </p:oleObj>
              </mc:Choice>
              <mc:Fallback>
                <p:oleObj name="Equation" r:id="rId6" imgW="1612900" imgH="571500" progId="Equation.3">
                  <p:embed/>
                  <p:pic>
                    <p:nvPicPr>
                      <p:cNvPr id="0" name=""/>
                      <p:cNvPicPr/>
                      <p:nvPr/>
                    </p:nvPicPr>
                    <p:blipFill>
                      <a:blip r:embed="rId7"/>
                      <a:stretch>
                        <a:fillRect/>
                      </a:stretch>
                    </p:blipFill>
                    <p:spPr>
                      <a:xfrm>
                        <a:off x="124565" y="4879772"/>
                        <a:ext cx="1612900" cy="571500"/>
                      </a:xfrm>
                      <a:prstGeom prst="rect">
                        <a:avLst/>
                      </a:prstGeom>
                    </p:spPr>
                  </p:pic>
                </p:oleObj>
              </mc:Fallback>
            </mc:AlternateContent>
          </a:graphicData>
        </a:graphic>
      </p:graphicFrame>
    </p:spTree>
    <p:extLst>
      <p:ext uri="{BB962C8B-B14F-4D97-AF65-F5344CB8AC3E}">
        <p14:creationId xmlns:p14="http://schemas.microsoft.com/office/powerpoint/2010/main" val="394898302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52750" y="0"/>
            <a:ext cx="4572000" cy="6858000"/>
          </a:xfrm>
          <a:prstGeom prst="rect">
            <a:avLst/>
          </a:prstGeom>
        </p:spPr>
      </p:pic>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Chapter 11: Motion in a </a:t>
            </a:r>
            <a:r>
              <a:rPr lang="en-US" dirty="0" smtClean="0"/>
              <a:t>Circle</a:t>
            </a:r>
            <a:endParaRPr lang="en-US" dirty="0"/>
          </a:p>
        </p:txBody>
      </p:sp>
    </p:spTree>
    <p:extLst>
      <p:ext uri="{BB962C8B-B14F-4D97-AF65-F5344CB8AC3E}">
        <p14:creationId xmlns:p14="http://schemas.microsoft.com/office/powerpoint/2010/main" val="438469578"/>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t>Concepts: Rotational kinematics</a:t>
            </a:r>
            <a:endParaRPr lang="en-US" dirty="0"/>
          </a:p>
        </p:txBody>
      </p:sp>
      <p:sp>
        <p:nvSpPr>
          <p:cNvPr id="11" name="Content Placeholder 10"/>
          <p:cNvSpPr>
            <a:spLocks noGrp="1"/>
          </p:cNvSpPr>
          <p:nvPr>
            <p:ph idx="1"/>
          </p:nvPr>
        </p:nvSpPr>
        <p:spPr>
          <a:xfrm>
            <a:off x="365124" y="1874520"/>
            <a:ext cx="8378337" cy="4718304"/>
          </a:xfrm>
        </p:spPr>
        <p:txBody>
          <a:bodyPr/>
          <a:lstStyle/>
          <a:p>
            <a:r>
              <a:rPr lang="en-US" dirty="0" smtClean="0"/>
              <a:t>During </a:t>
            </a:r>
            <a:r>
              <a:rPr lang="en-US" b="1" dirty="0" smtClean="0"/>
              <a:t>rotational motion</a:t>
            </a:r>
            <a:r>
              <a:rPr lang="en-US" dirty="0" smtClean="0"/>
              <a:t>, all the particles in an object follow circular paths around the </a:t>
            </a:r>
            <a:r>
              <a:rPr lang="en-US" i="1" dirty="0" smtClean="0"/>
              <a:t>axis of rotation</a:t>
            </a:r>
            <a:r>
              <a:rPr lang="en-US" dirty="0" smtClean="0"/>
              <a:t>.</a:t>
            </a:r>
          </a:p>
          <a:p>
            <a:endParaRPr lang="en-US" dirty="0" smtClean="0"/>
          </a:p>
          <a:p>
            <a:r>
              <a:rPr lang="en-US" dirty="0" smtClean="0"/>
              <a:t>The </a:t>
            </a:r>
            <a:r>
              <a:rPr lang="en-US" b="1" dirty="0" smtClean="0"/>
              <a:t>rotational velocity </a:t>
            </a:r>
            <a:r>
              <a:rPr lang="en-US" i="1" dirty="0" smtClean="0"/>
              <a:t>ω</a:t>
            </a:r>
            <a:r>
              <a:rPr lang="en-US" i="1" baseline="-25000" dirty="0">
                <a:sym typeface="Symbol"/>
              </a:rPr>
              <a:t></a:t>
            </a:r>
            <a:r>
              <a:rPr lang="en-US" dirty="0"/>
              <a:t> </a:t>
            </a:r>
            <a:r>
              <a:rPr lang="en-US" dirty="0" smtClean="0"/>
              <a:t>of an object is the rate at which the object’s rotational coordinate </a:t>
            </a:r>
            <a:r>
              <a:rPr lang="en-US" i="1" dirty="0" smtClean="0"/>
              <a:t>q</a:t>
            </a:r>
            <a:r>
              <a:rPr lang="en-US" dirty="0" smtClean="0"/>
              <a:t> changes.</a:t>
            </a:r>
          </a:p>
          <a:p>
            <a:endParaRPr lang="en-US" dirty="0" smtClean="0"/>
          </a:p>
          <a:p>
            <a:r>
              <a:rPr lang="en-US" dirty="0" smtClean="0"/>
              <a:t>The </a:t>
            </a:r>
            <a:r>
              <a:rPr lang="en-US" b="1" dirty="0" smtClean="0"/>
              <a:t>rotational acceleration </a:t>
            </a:r>
            <a:r>
              <a:rPr lang="en-US" i="1" dirty="0" smtClean="0"/>
              <a:t>α</a:t>
            </a:r>
            <a:r>
              <a:rPr lang="en-US" i="1" baseline="-25000" dirty="0" smtClean="0">
                <a:sym typeface="Symbol"/>
              </a:rPr>
              <a:t></a:t>
            </a:r>
            <a:r>
              <a:rPr lang="en-US" dirty="0" smtClean="0"/>
              <a:t> is the rate at which an object’s rotational velocity changes.</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Chapter 11: Summary</a:t>
            </a:r>
            <a:endParaRPr lang="en-US" dirty="0"/>
          </a:p>
        </p:txBody>
      </p:sp>
    </p:spTree>
    <p:extLst>
      <p:ext uri="{BB962C8B-B14F-4D97-AF65-F5344CB8AC3E}">
        <p14:creationId xmlns:p14="http://schemas.microsoft.com/office/powerpoint/2010/main" val="1300480142"/>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t>Quantitative Tools: Rotational kinematics</a:t>
            </a:r>
            <a:endParaRPr lang="en-US" dirty="0"/>
          </a:p>
        </p:txBody>
      </p:sp>
      <p:sp>
        <p:nvSpPr>
          <p:cNvPr id="14" name="Content Placeholder 13"/>
          <p:cNvSpPr>
            <a:spLocks noGrp="1"/>
          </p:cNvSpPr>
          <p:nvPr>
            <p:ph idx="1"/>
          </p:nvPr>
        </p:nvSpPr>
        <p:spPr/>
        <p:txBody>
          <a:bodyPr/>
          <a:lstStyle/>
          <a:p>
            <a:r>
              <a:rPr lang="en-US" sz="2400" dirty="0"/>
              <a:t>When an object travels a distance </a:t>
            </a:r>
            <a:r>
              <a:rPr lang="en-US" sz="2400" i="1" dirty="0"/>
              <a:t>s</a:t>
            </a:r>
            <a:r>
              <a:rPr lang="en-US" sz="2400" dirty="0"/>
              <a:t> along the circumference of a circle of radius </a:t>
            </a:r>
            <a:r>
              <a:rPr lang="en-US" sz="2400" i="1" dirty="0"/>
              <a:t>r</a:t>
            </a:r>
            <a:r>
              <a:rPr lang="en-US" sz="2400" dirty="0"/>
              <a:t>, the object’s </a:t>
            </a:r>
            <a:r>
              <a:rPr lang="en-US" sz="2400" b="1" dirty="0"/>
              <a:t>rotational coordinate </a:t>
            </a:r>
            <a:r>
              <a:rPr lang="en-US" sz="2400" i="1" dirty="0" smtClean="0">
                <a:sym typeface="Symbol"/>
              </a:rPr>
              <a:t></a:t>
            </a:r>
            <a:r>
              <a:rPr lang="en-US" sz="2400" dirty="0" smtClean="0"/>
              <a:t> </a:t>
            </a:r>
            <a:r>
              <a:rPr lang="en-US" sz="2400" dirty="0"/>
              <a:t>is a unitless quantity defined as s divided by the circle’s radius</a:t>
            </a:r>
            <a:r>
              <a:rPr lang="en-US" sz="2400" dirty="0" smtClean="0"/>
              <a:t>:</a:t>
            </a:r>
          </a:p>
          <a:p>
            <a:endParaRPr lang="en-US" sz="2400" dirty="0"/>
          </a:p>
          <a:p>
            <a:endParaRPr lang="en-US" sz="2400" dirty="0" smtClean="0"/>
          </a:p>
          <a:p>
            <a:r>
              <a:rPr lang="en-US" sz="2400" dirty="0" smtClean="0"/>
              <a:t>The </a:t>
            </a:r>
            <a:r>
              <a:rPr lang="en-US" sz="2400" dirty="0"/>
              <a:t>arc distance </a:t>
            </a:r>
            <a:r>
              <a:rPr lang="en-US" sz="2400" i="1" dirty="0"/>
              <a:t>s</a:t>
            </a:r>
            <a:r>
              <a:rPr lang="en-US" sz="2400" dirty="0"/>
              <a:t> is measured from the positive </a:t>
            </a:r>
            <a:r>
              <a:rPr lang="en-US" sz="2400" i="1" dirty="0"/>
              <a:t>x</a:t>
            </a:r>
            <a:r>
              <a:rPr lang="en-US" sz="2400" dirty="0"/>
              <a:t> axis. To measure </a:t>
            </a:r>
            <a:r>
              <a:rPr lang="en-US" sz="2400" i="1" dirty="0" smtClean="0">
                <a:sym typeface="Symbol"/>
              </a:rPr>
              <a:t></a:t>
            </a:r>
            <a:r>
              <a:rPr lang="en-US" sz="2400" dirty="0" smtClean="0"/>
              <a:t> </a:t>
            </a:r>
            <a:r>
              <a:rPr lang="en-US" sz="2400" dirty="0"/>
              <a:t>we need to choose a direction of increasing </a:t>
            </a:r>
            <a:r>
              <a:rPr lang="en-US" sz="2400" i="1" dirty="0" smtClean="0">
                <a:sym typeface="Symbol"/>
              </a:rPr>
              <a:t></a:t>
            </a:r>
            <a:r>
              <a:rPr lang="en-US" sz="2400" dirty="0" smtClean="0"/>
              <a:t> </a:t>
            </a:r>
            <a:r>
              <a:rPr lang="en-US" sz="2400" dirty="0"/>
              <a:t>and a zero, just as we need to specify a direction of increasing </a:t>
            </a:r>
            <a:r>
              <a:rPr lang="en-US" sz="2400" i="1" dirty="0"/>
              <a:t>x</a:t>
            </a:r>
            <a:r>
              <a:rPr lang="en-US" sz="2400" dirty="0"/>
              <a:t> and an origin to measure position along an axis</a:t>
            </a:r>
            <a:r>
              <a:rPr lang="en-US" sz="2400" dirty="0" smtClean="0"/>
              <a:t>.</a:t>
            </a:r>
            <a:endParaRPr lang="en-US" sz="2400"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Chapter 11: Summary</a:t>
            </a:r>
            <a:endParaRPr lang="en-US" dirty="0"/>
          </a:p>
        </p:txBody>
      </p:sp>
      <p:graphicFrame>
        <p:nvGraphicFramePr>
          <p:cNvPr id="16" name="Object 15"/>
          <p:cNvGraphicFramePr>
            <a:graphicFrameLocks noChangeAspect="1"/>
          </p:cNvGraphicFramePr>
          <p:nvPr>
            <p:extLst>
              <p:ext uri="{D42A27DB-BD31-4B8C-83A1-F6EECF244321}">
                <p14:modId xmlns:p14="http://schemas.microsoft.com/office/powerpoint/2010/main" val="2482458950"/>
              </p:ext>
            </p:extLst>
          </p:nvPr>
        </p:nvGraphicFramePr>
        <p:xfrm>
          <a:off x="4165600" y="3165475"/>
          <a:ext cx="812800" cy="762000"/>
        </p:xfrm>
        <a:graphic>
          <a:graphicData uri="http://schemas.openxmlformats.org/presentationml/2006/ole">
            <mc:AlternateContent xmlns:mc="http://schemas.openxmlformats.org/markup-compatibility/2006">
              <mc:Choice xmlns:v="urn:schemas-microsoft-com:vml" Requires="v">
                <p:oleObj spid="_x0000_s136475" name="Equation" r:id="rId4" imgW="812800" imgH="762000" progId="Equation.DSMT4">
                  <p:embed/>
                </p:oleObj>
              </mc:Choice>
              <mc:Fallback>
                <p:oleObj name="Equation" r:id="rId4" imgW="812800" imgH="762000" progId="Equation.DSMT4">
                  <p:embed/>
                  <p:pic>
                    <p:nvPicPr>
                      <p:cNvPr id="0" name=""/>
                      <p:cNvPicPr>
                        <a:picLocks noChangeAspect="1" noChangeArrowheads="1"/>
                      </p:cNvPicPr>
                      <p:nvPr/>
                    </p:nvPicPr>
                    <p:blipFill>
                      <a:blip r:embed="rId5"/>
                      <a:srcRect/>
                      <a:stretch>
                        <a:fillRect/>
                      </a:stretch>
                    </p:blipFill>
                    <p:spPr bwMode="auto">
                      <a:xfrm>
                        <a:off x="4165600" y="3165475"/>
                        <a:ext cx="812800" cy="762000"/>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475269979"/>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a:xfrm>
            <a:off x="0" y="1170432"/>
            <a:ext cx="9144000" cy="553998"/>
          </a:xfrm>
        </p:spPr>
        <p:txBody>
          <a:bodyPr/>
          <a:lstStyle/>
          <a:p>
            <a:r>
              <a:rPr lang="en-US" dirty="0" smtClean="0"/>
              <a:t>Quantitative Tools: Rotational kinematics</a:t>
            </a:r>
            <a:endParaRPr lang="en-US" dirty="0"/>
          </a:p>
        </p:txBody>
      </p:sp>
      <p:sp>
        <p:nvSpPr>
          <p:cNvPr id="14" name="Content Placeholder 13"/>
          <p:cNvSpPr>
            <a:spLocks noGrp="1"/>
          </p:cNvSpPr>
          <p:nvPr>
            <p:ph idx="1"/>
          </p:nvPr>
        </p:nvSpPr>
        <p:spPr/>
        <p:txBody>
          <a:bodyPr/>
          <a:lstStyle/>
          <a:p>
            <a:r>
              <a:rPr lang="en-US" sz="2400" dirty="0"/>
              <a:t>For any rotating object, the rotational velocity and rotational acceleration are</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Chapter 11: Summary</a:t>
            </a:r>
            <a:endParaRPr lang="en-US" dirty="0"/>
          </a:p>
        </p:txBody>
      </p:sp>
      <p:graphicFrame>
        <p:nvGraphicFramePr>
          <p:cNvPr id="16" name="Object 15"/>
          <p:cNvGraphicFramePr>
            <a:graphicFrameLocks noChangeAspect="1"/>
          </p:cNvGraphicFramePr>
          <p:nvPr>
            <p:extLst>
              <p:ext uri="{D42A27DB-BD31-4B8C-83A1-F6EECF244321}">
                <p14:modId xmlns:p14="http://schemas.microsoft.com/office/powerpoint/2010/main" val="1103999255"/>
              </p:ext>
            </p:extLst>
          </p:nvPr>
        </p:nvGraphicFramePr>
        <p:xfrm>
          <a:off x="3473450" y="3170603"/>
          <a:ext cx="2197100" cy="1612900"/>
        </p:xfrm>
        <a:graphic>
          <a:graphicData uri="http://schemas.openxmlformats.org/presentationml/2006/ole">
            <mc:AlternateContent xmlns:mc="http://schemas.openxmlformats.org/markup-compatibility/2006">
              <mc:Choice xmlns:v="urn:schemas-microsoft-com:vml" Requires="v">
                <p:oleObj spid="_x0000_s137496" name="Equation" r:id="rId4" imgW="2197100" imgH="1612900" progId="Equation.DSMT4">
                  <p:embed/>
                </p:oleObj>
              </mc:Choice>
              <mc:Fallback>
                <p:oleObj name="Equation" r:id="rId4" imgW="2197100" imgH="1612900" progId="Equation.DSMT4">
                  <p:embed/>
                  <p:pic>
                    <p:nvPicPr>
                      <p:cNvPr id="0" name=""/>
                      <p:cNvPicPr>
                        <a:picLocks noChangeAspect="1" noChangeArrowheads="1"/>
                      </p:cNvPicPr>
                      <p:nvPr/>
                    </p:nvPicPr>
                    <p:blipFill>
                      <a:blip r:embed="rId5"/>
                      <a:srcRect/>
                      <a:stretch>
                        <a:fillRect/>
                      </a:stretch>
                    </p:blipFill>
                    <p:spPr bwMode="auto">
                      <a:xfrm>
                        <a:off x="3473450" y="3170603"/>
                        <a:ext cx="2197100" cy="1612900"/>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318882374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t>Concepts: Translational variables for rotating objects</a:t>
            </a:r>
            <a:endParaRPr lang="en-US" dirty="0"/>
          </a:p>
        </p:txBody>
      </p:sp>
      <p:sp>
        <p:nvSpPr>
          <p:cNvPr id="7" name="Content Placeholder 6"/>
          <p:cNvSpPr>
            <a:spLocks noGrp="1"/>
          </p:cNvSpPr>
          <p:nvPr>
            <p:ph idx="1"/>
          </p:nvPr>
        </p:nvSpPr>
        <p:spPr/>
        <p:txBody>
          <a:bodyPr/>
          <a:lstStyle/>
          <a:p>
            <a:r>
              <a:rPr lang="en-US" sz="2400" dirty="0" smtClean="0"/>
              <a:t>The velocity    of an object moving along a circle is always</a:t>
            </a:r>
            <a:br>
              <a:rPr lang="en-US" sz="2400" dirty="0" smtClean="0"/>
            </a:br>
            <a:r>
              <a:rPr lang="en-US" sz="2400" dirty="0" smtClean="0"/>
              <a:t>perpendicular to the object’s position vector    measured from the axis of rotation.</a:t>
            </a:r>
          </a:p>
          <a:p>
            <a:r>
              <a:rPr lang="en-US" sz="2400" dirty="0" smtClean="0"/>
              <a:t>The tangential component </a:t>
            </a:r>
            <a:r>
              <a:rPr lang="en-US" sz="2400" i="1" dirty="0">
                <a:sym typeface="Symbol"/>
              </a:rPr>
              <a:t></a:t>
            </a:r>
            <a:r>
              <a:rPr lang="en-US" sz="2400" i="1" baseline="-25000" dirty="0"/>
              <a:t>t</a:t>
            </a:r>
            <a:r>
              <a:rPr lang="en-US" sz="2400" dirty="0" smtClean="0"/>
              <a:t> of the velocity is tangent to the circle. The radial component </a:t>
            </a:r>
            <a:r>
              <a:rPr lang="en-US" sz="2400" i="1" dirty="0" smtClean="0">
                <a:sym typeface="Symbol"/>
              </a:rPr>
              <a:t></a:t>
            </a:r>
            <a:r>
              <a:rPr lang="en-US" sz="2400" i="1" baseline="-25000" dirty="0" smtClean="0"/>
              <a:t>r</a:t>
            </a:r>
            <a:r>
              <a:rPr lang="en-US" sz="2400" dirty="0" smtClean="0"/>
              <a:t> of the velocity is zero. </a:t>
            </a:r>
          </a:p>
          <a:p>
            <a:r>
              <a:rPr lang="en-US" sz="2400" dirty="0" smtClean="0"/>
              <a:t>An object moving in a circle has a nonzero acceleration (even if its speed is constant) because the direction of the velocity changes.</a:t>
            </a:r>
          </a:p>
          <a:p>
            <a:r>
              <a:rPr lang="en-US" sz="2400" dirty="0" smtClean="0"/>
              <a:t>An inward force is required to make an object move in a circle, even at constant speed.</a:t>
            </a:r>
            <a:endParaRPr lang="en-US" sz="2400"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smtClean="0"/>
              <a:t>Chapter 11: Summary</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271743898"/>
              </p:ext>
            </p:extLst>
          </p:nvPr>
        </p:nvGraphicFramePr>
        <p:xfrm>
          <a:off x="2374349" y="2466975"/>
          <a:ext cx="215900" cy="292100"/>
        </p:xfrm>
        <a:graphic>
          <a:graphicData uri="http://schemas.openxmlformats.org/presentationml/2006/ole">
            <mc:AlternateContent xmlns:mc="http://schemas.openxmlformats.org/markup-compatibility/2006">
              <mc:Choice xmlns:v="urn:schemas-microsoft-com:vml" Requires="v">
                <p:oleObj spid="_x0000_s111471" name="Equation" r:id="rId4" imgW="215900" imgH="292100" progId="Equation.DSMT4">
                  <p:embed/>
                </p:oleObj>
              </mc:Choice>
              <mc:Fallback>
                <p:oleObj name="Equation" r:id="rId4" imgW="215900" imgH="292100" progId="Equation.DSMT4">
                  <p:embed/>
                  <p:pic>
                    <p:nvPicPr>
                      <p:cNvPr id="0" name=""/>
                      <p:cNvPicPr/>
                      <p:nvPr/>
                    </p:nvPicPr>
                    <p:blipFill>
                      <a:blip r:embed="rId5"/>
                      <a:stretch>
                        <a:fillRect/>
                      </a:stretch>
                    </p:blipFill>
                    <p:spPr>
                      <a:xfrm>
                        <a:off x="2374349" y="2466975"/>
                        <a:ext cx="215900" cy="29210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564039813"/>
              </p:ext>
            </p:extLst>
          </p:nvPr>
        </p:nvGraphicFramePr>
        <p:xfrm>
          <a:off x="6247301" y="2820988"/>
          <a:ext cx="203200" cy="266700"/>
        </p:xfrm>
        <a:graphic>
          <a:graphicData uri="http://schemas.openxmlformats.org/presentationml/2006/ole">
            <mc:AlternateContent xmlns:mc="http://schemas.openxmlformats.org/markup-compatibility/2006">
              <mc:Choice xmlns:v="urn:schemas-microsoft-com:vml" Requires="v">
                <p:oleObj spid="_x0000_s111472" name="Equation" r:id="rId6" imgW="203200" imgH="266700" progId="Equation.DSMT4">
                  <p:embed/>
                </p:oleObj>
              </mc:Choice>
              <mc:Fallback>
                <p:oleObj name="Equation" r:id="rId6" imgW="203200" imgH="266700" progId="Equation.DSMT4">
                  <p:embed/>
                  <p:pic>
                    <p:nvPicPr>
                      <p:cNvPr id="0" name=""/>
                      <p:cNvPicPr/>
                      <p:nvPr/>
                    </p:nvPicPr>
                    <p:blipFill>
                      <a:blip r:embed="rId7"/>
                      <a:stretch>
                        <a:fillRect/>
                      </a:stretch>
                    </p:blipFill>
                    <p:spPr>
                      <a:xfrm>
                        <a:off x="6247301" y="2820988"/>
                        <a:ext cx="203200" cy="266700"/>
                      </a:xfrm>
                      <a:prstGeom prst="rect">
                        <a:avLst/>
                      </a:prstGeom>
                    </p:spPr>
                  </p:pic>
                </p:oleObj>
              </mc:Fallback>
            </mc:AlternateContent>
          </a:graphicData>
        </a:graphic>
      </p:graphicFrame>
    </p:spTree>
    <p:extLst>
      <p:ext uri="{BB962C8B-B14F-4D97-AF65-F5344CB8AC3E}">
        <p14:creationId xmlns:p14="http://schemas.microsoft.com/office/powerpoint/2010/main" val="991692099"/>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t>Quantitative Tools: Translational variables for rotating objects</a:t>
            </a:r>
            <a:endParaRPr lang="en-US" dirty="0"/>
          </a:p>
        </p:txBody>
      </p:sp>
      <p:sp>
        <p:nvSpPr>
          <p:cNvPr id="14" name="Content Placeholder 13"/>
          <p:cNvSpPr>
            <a:spLocks noGrp="1"/>
          </p:cNvSpPr>
          <p:nvPr>
            <p:ph idx="1"/>
          </p:nvPr>
        </p:nvSpPr>
        <p:spPr/>
        <p:txBody>
          <a:bodyPr/>
          <a:lstStyle/>
          <a:p>
            <a:r>
              <a:rPr lang="en-US" dirty="0"/>
              <a:t>The tangential and radial components of the velocity of an </a:t>
            </a:r>
            <a:r>
              <a:rPr lang="en-US" dirty="0" smtClean="0"/>
              <a:t>object moving </a:t>
            </a:r>
            <a:r>
              <a:rPr lang="en-US" dirty="0"/>
              <a:t>along a circular path </a:t>
            </a:r>
            <a:r>
              <a:rPr lang="en-US" dirty="0" smtClean="0"/>
              <a:t>are</a:t>
            </a:r>
          </a:p>
          <a:p>
            <a:pPr marL="0" indent="0" algn="ctr">
              <a:buNone/>
            </a:pPr>
            <a:r>
              <a:rPr lang="en-US" i="1" dirty="0" smtClean="0">
                <a:sym typeface="Symbol"/>
              </a:rPr>
              <a:t></a:t>
            </a:r>
            <a:r>
              <a:rPr lang="en-US" i="1" baseline="-25000" dirty="0" smtClean="0">
                <a:sym typeface="Symbol"/>
              </a:rPr>
              <a:t>t</a:t>
            </a:r>
            <a:r>
              <a:rPr lang="en-US" dirty="0" smtClean="0">
                <a:sym typeface="Symbol"/>
              </a:rPr>
              <a:t> = </a:t>
            </a:r>
            <a:r>
              <a:rPr lang="en-US" i="1" dirty="0">
                <a:sym typeface="Symbol"/>
              </a:rPr>
              <a:t>rω</a:t>
            </a:r>
            <a:r>
              <a:rPr lang="en-US" i="1" baseline="-25000" dirty="0" smtClean="0">
                <a:sym typeface="Symbol"/>
              </a:rPr>
              <a:t></a:t>
            </a:r>
            <a:endParaRPr lang="en-US" i="1" baseline="-25000" dirty="0" smtClean="0"/>
          </a:p>
          <a:p>
            <a:pPr marL="0" indent="0" algn="ctr">
              <a:buNone/>
            </a:pPr>
            <a:r>
              <a:rPr lang="en-US" i="1" dirty="0" smtClean="0">
                <a:sym typeface="Symbol"/>
              </a:rPr>
              <a:t></a:t>
            </a:r>
            <a:r>
              <a:rPr lang="en-US" i="1" baseline="-25000" dirty="0" smtClean="0">
                <a:sym typeface="Symbol"/>
              </a:rPr>
              <a:t>r</a:t>
            </a:r>
            <a:r>
              <a:rPr lang="en-US" dirty="0" smtClean="0">
                <a:sym typeface="Symbol"/>
              </a:rPr>
              <a:t> </a:t>
            </a:r>
            <a:r>
              <a:rPr lang="en-US" dirty="0">
                <a:sym typeface="Symbol"/>
              </a:rPr>
              <a:t>= </a:t>
            </a:r>
            <a:r>
              <a:rPr lang="en-US" dirty="0" smtClean="0">
                <a:sym typeface="Symbol"/>
              </a:rPr>
              <a:t>0.</a:t>
            </a:r>
          </a:p>
          <a:p>
            <a:r>
              <a:rPr lang="en-US" dirty="0">
                <a:sym typeface="Symbol"/>
              </a:rPr>
              <a:t>The radial component of the acceleration </a:t>
            </a:r>
            <a:r>
              <a:rPr lang="en-US" dirty="0" smtClean="0">
                <a:sym typeface="Symbol"/>
              </a:rPr>
              <a:t>is</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Chapter 11: Summary</a:t>
            </a:r>
            <a:endParaRPr lang="en-US" dirty="0"/>
          </a:p>
        </p:txBody>
      </p:sp>
      <p:graphicFrame>
        <p:nvGraphicFramePr>
          <p:cNvPr id="16" name="Object 15"/>
          <p:cNvGraphicFramePr>
            <a:graphicFrameLocks noChangeAspect="1"/>
          </p:cNvGraphicFramePr>
          <p:nvPr>
            <p:extLst>
              <p:ext uri="{D42A27DB-BD31-4B8C-83A1-F6EECF244321}">
                <p14:modId xmlns:p14="http://schemas.microsoft.com/office/powerpoint/2010/main" val="3751461073"/>
              </p:ext>
            </p:extLst>
          </p:nvPr>
        </p:nvGraphicFramePr>
        <p:xfrm>
          <a:off x="3854450" y="4805363"/>
          <a:ext cx="1435100" cy="901700"/>
        </p:xfrm>
        <a:graphic>
          <a:graphicData uri="http://schemas.openxmlformats.org/presentationml/2006/ole">
            <mc:AlternateContent xmlns:mc="http://schemas.openxmlformats.org/markup-compatibility/2006">
              <mc:Choice xmlns:v="urn:schemas-microsoft-com:vml" Requires="v">
                <p:oleObj spid="_x0000_s138504" name="Equation" r:id="rId4" imgW="1435100" imgH="901700" progId="Equation.DSMT4">
                  <p:embed/>
                </p:oleObj>
              </mc:Choice>
              <mc:Fallback>
                <p:oleObj name="Equation" r:id="rId4" imgW="1435100" imgH="901700" progId="Equation.DSMT4">
                  <p:embed/>
                  <p:pic>
                    <p:nvPicPr>
                      <p:cNvPr id="0" name=""/>
                      <p:cNvPicPr>
                        <a:picLocks noChangeAspect="1" noChangeArrowheads="1"/>
                      </p:cNvPicPr>
                      <p:nvPr/>
                    </p:nvPicPr>
                    <p:blipFill>
                      <a:blip r:embed="rId5"/>
                      <a:srcRect/>
                      <a:stretch>
                        <a:fillRect/>
                      </a:stretch>
                    </p:blipFill>
                    <p:spPr bwMode="auto">
                      <a:xfrm>
                        <a:off x="3854450" y="4805363"/>
                        <a:ext cx="1435100" cy="901700"/>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96809047"/>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t>Quantitative Tools: Translational variables for rotating objects</a:t>
            </a:r>
            <a:endParaRPr lang="en-US" dirty="0"/>
          </a:p>
        </p:txBody>
      </p:sp>
      <p:sp>
        <p:nvSpPr>
          <p:cNvPr id="14" name="Content Placeholder 13"/>
          <p:cNvSpPr>
            <a:spLocks noGrp="1"/>
          </p:cNvSpPr>
          <p:nvPr>
            <p:ph idx="1"/>
          </p:nvPr>
        </p:nvSpPr>
        <p:spPr/>
        <p:txBody>
          <a:bodyPr/>
          <a:lstStyle/>
          <a:p>
            <a:r>
              <a:rPr lang="en-US" dirty="0"/>
              <a:t>This radial component is called the </a:t>
            </a:r>
            <a:r>
              <a:rPr lang="en-US" b="1" dirty="0"/>
              <a:t>centripetal acceleration</a:t>
            </a:r>
            <a:r>
              <a:rPr lang="en-US" dirty="0"/>
              <a:t> and is directed toward </a:t>
            </a:r>
            <a:r>
              <a:rPr lang="en-US" dirty="0" smtClean="0"/>
              <a:t>the center </a:t>
            </a:r>
            <a:r>
              <a:rPr lang="en-US" dirty="0"/>
              <a:t>of the circle. It can also be written </a:t>
            </a:r>
            <a:r>
              <a:rPr lang="en-US" dirty="0" smtClean="0"/>
              <a:t>as</a:t>
            </a:r>
          </a:p>
          <a:p>
            <a:pPr marL="0" indent="0" algn="ctr">
              <a:buNone/>
            </a:pPr>
            <a:r>
              <a:rPr lang="en-US" i="1" dirty="0" smtClean="0">
                <a:sym typeface="Symbol"/>
              </a:rPr>
              <a:t>a</a:t>
            </a:r>
            <a:r>
              <a:rPr lang="en-US" i="1" baseline="-25000" dirty="0" smtClean="0">
                <a:sym typeface="Symbol"/>
              </a:rPr>
              <a:t>r</a:t>
            </a:r>
            <a:r>
              <a:rPr lang="en-US" dirty="0" smtClean="0">
                <a:sym typeface="Symbol"/>
              </a:rPr>
              <a:t> </a:t>
            </a:r>
            <a:r>
              <a:rPr lang="en-US" dirty="0">
                <a:sym typeface="Symbol"/>
              </a:rPr>
              <a:t>= </a:t>
            </a:r>
            <a:r>
              <a:rPr lang="en-US" dirty="0" smtClean="0">
                <a:sym typeface="Symbol"/>
              </a:rPr>
              <a:t>–</a:t>
            </a:r>
            <a:r>
              <a:rPr lang="en-US" i="1" dirty="0" smtClean="0">
                <a:sym typeface="Symbol"/>
              </a:rPr>
              <a:t>rω</a:t>
            </a:r>
            <a:r>
              <a:rPr lang="en-US" baseline="30000" dirty="0" smtClean="0"/>
              <a:t>2</a:t>
            </a:r>
            <a:r>
              <a:rPr lang="en-US" dirty="0" smtClean="0"/>
              <a:t>.</a:t>
            </a:r>
          </a:p>
          <a:p>
            <a:r>
              <a:rPr lang="en-US" dirty="0"/>
              <a:t>The tangential component of the acceleration </a:t>
            </a:r>
            <a:r>
              <a:rPr lang="en-US" dirty="0" smtClean="0"/>
              <a:t>is</a:t>
            </a:r>
          </a:p>
          <a:p>
            <a:pPr marL="0" indent="0" algn="ctr">
              <a:buNone/>
            </a:pPr>
            <a:r>
              <a:rPr lang="en-US" i="1" dirty="0" smtClean="0">
                <a:sym typeface="Symbol"/>
              </a:rPr>
              <a:t>a</a:t>
            </a:r>
            <a:r>
              <a:rPr lang="en-US" i="1" baseline="-25000" dirty="0" smtClean="0">
                <a:sym typeface="Symbol"/>
              </a:rPr>
              <a:t>t</a:t>
            </a:r>
            <a:r>
              <a:rPr lang="en-US" dirty="0" smtClean="0">
                <a:sym typeface="Symbol"/>
              </a:rPr>
              <a:t> </a:t>
            </a:r>
            <a:r>
              <a:rPr lang="en-US" dirty="0">
                <a:sym typeface="Symbol"/>
              </a:rPr>
              <a:t>= </a:t>
            </a:r>
            <a:r>
              <a:rPr lang="en-US" i="1" dirty="0">
                <a:sym typeface="Symbol"/>
              </a:rPr>
              <a:t>rα</a:t>
            </a:r>
            <a:r>
              <a:rPr lang="en-US" i="1" baseline="-25000" dirty="0" smtClean="0">
                <a:sym typeface="Symbol"/>
              </a:rPr>
              <a:t></a:t>
            </a:r>
            <a:r>
              <a:rPr lang="en-US" dirty="0" smtClean="0"/>
              <a:t>.</a:t>
            </a:r>
          </a:p>
          <a:p>
            <a:r>
              <a:rPr lang="en-US" dirty="0"/>
              <a:t>The magnitude of the acceleration is</a:t>
            </a:r>
          </a:p>
          <a:p>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Chapter 11: Summary</a:t>
            </a:r>
            <a:endParaRPr lang="en-US" dirty="0"/>
          </a:p>
        </p:txBody>
      </p:sp>
      <p:graphicFrame>
        <p:nvGraphicFramePr>
          <p:cNvPr id="16" name="Object 15"/>
          <p:cNvGraphicFramePr>
            <a:graphicFrameLocks noChangeAspect="1"/>
          </p:cNvGraphicFramePr>
          <p:nvPr>
            <p:extLst>
              <p:ext uri="{D42A27DB-BD31-4B8C-83A1-F6EECF244321}">
                <p14:modId xmlns:p14="http://schemas.microsoft.com/office/powerpoint/2010/main" val="1296125733"/>
              </p:ext>
            </p:extLst>
          </p:nvPr>
        </p:nvGraphicFramePr>
        <p:xfrm>
          <a:off x="3619500" y="5834063"/>
          <a:ext cx="1905000" cy="622300"/>
        </p:xfrm>
        <a:graphic>
          <a:graphicData uri="http://schemas.openxmlformats.org/presentationml/2006/ole">
            <mc:AlternateContent xmlns:mc="http://schemas.openxmlformats.org/markup-compatibility/2006">
              <mc:Choice xmlns:v="urn:schemas-microsoft-com:vml" Requires="v">
                <p:oleObj spid="_x0000_s139527" name="Equation" r:id="rId4" imgW="1905000" imgH="622300" progId="Equation.DSMT4">
                  <p:embed/>
                </p:oleObj>
              </mc:Choice>
              <mc:Fallback>
                <p:oleObj name="Equation" r:id="rId4" imgW="1905000" imgH="622300" progId="Equation.DSMT4">
                  <p:embed/>
                  <p:pic>
                    <p:nvPicPr>
                      <p:cNvPr id="0" name=""/>
                      <p:cNvPicPr>
                        <a:picLocks noChangeAspect="1" noChangeArrowheads="1"/>
                      </p:cNvPicPr>
                      <p:nvPr/>
                    </p:nvPicPr>
                    <p:blipFill>
                      <a:blip r:embed="rId5"/>
                      <a:srcRect/>
                      <a:stretch>
                        <a:fillRect/>
                      </a:stretch>
                    </p:blipFill>
                    <p:spPr bwMode="auto">
                      <a:xfrm>
                        <a:off x="3619500" y="5834063"/>
                        <a:ext cx="1905000" cy="622300"/>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2505672130"/>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t>Concepts: Constant rotational acceleration</a:t>
            </a:r>
            <a:endParaRPr lang="en-US" dirty="0"/>
          </a:p>
        </p:txBody>
      </p:sp>
      <p:sp>
        <p:nvSpPr>
          <p:cNvPr id="3" name="Content Placeholder 2"/>
          <p:cNvSpPr>
            <a:spLocks noGrp="1"/>
          </p:cNvSpPr>
          <p:nvPr>
            <p:ph idx="1"/>
          </p:nvPr>
        </p:nvSpPr>
        <p:spPr>
          <a:xfrm>
            <a:off x="365124" y="1874520"/>
            <a:ext cx="8417413" cy="4718304"/>
          </a:xfrm>
        </p:spPr>
        <p:txBody>
          <a:bodyPr/>
          <a:lstStyle/>
          <a:p>
            <a:r>
              <a:rPr lang="en-US" dirty="0" smtClean="0"/>
              <a:t>If the tangential acceleration </a:t>
            </a:r>
            <a:r>
              <a:rPr lang="en-US" i="1" dirty="0" smtClean="0"/>
              <a:t>a</a:t>
            </a:r>
            <a:r>
              <a:rPr lang="en-US" i="1" baseline="-25000" dirty="0" smtClean="0"/>
              <a:t>t</a:t>
            </a:r>
            <a:r>
              <a:rPr lang="en-US" dirty="0" smtClean="0"/>
              <a:t> of a rotating object is constant, its rotational acceleration </a:t>
            </a:r>
            <a:r>
              <a:rPr lang="en-US" i="1" dirty="0" smtClean="0"/>
              <a:t>a</a:t>
            </a:r>
            <a:r>
              <a:rPr lang="en-US" i="1" baseline="-25000" dirty="0" smtClean="0">
                <a:sym typeface="Symbol"/>
              </a:rPr>
              <a:t></a:t>
            </a:r>
            <a:r>
              <a:rPr lang="en-US" dirty="0" smtClean="0"/>
              <a:t> is also constant. </a:t>
            </a:r>
          </a:p>
          <a:p>
            <a:endParaRPr lang="en-US" dirty="0" smtClean="0"/>
          </a:p>
          <a:p>
            <a:r>
              <a:rPr lang="en-US" dirty="0" smtClean="0"/>
              <a:t>In only that case, the rotational kinematics relationships for </a:t>
            </a:r>
            <a:r>
              <a:rPr lang="en-US" i="1" dirty="0" smtClean="0"/>
              <a:t>constant rotational acceleration</a:t>
            </a:r>
            <a:r>
              <a:rPr lang="en-US" dirty="0" smtClean="0"/>
              <a:t> apply.</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Chapter 11: Summary</a:t>
            </a:r>
            <a:endParaRPr lang="en-US" dirty="0"/>
          </a:p>
        </p:txBody>
      </p:sp>
    </p:spTree>
    <p:extLst>
      <p:ext uri="{BB962C8B-B14F-4D97-AF65-F5344CB8AC3E}">
        <p14:creationId xmlns:p14="http://schemas.microsoft.com/office/powerpoint/2010/main" val="3702882209"/>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t>Quantitative Tools: Constant rotational acceleration</a:t>
            </a:r>
            <a:endParaRPr lang="en-US" dirty="0"/>
          </a:p>
        </p:txBody>
      </p:sp>
      <p:sp>
        <p:nvSpPr>
          <p:cNvPr id="14" name="Content Placeholder 13"/>
          <p:cNvSpPr>
            <a:spLocks noGrp="1"/>
          </p:cNvSpPr>
          <p:nvPr>
            <p:ph idx="1"/>
          </p:nvPr>
        </p:nvSpPr>
        <p:spPr/>
        <p:txBody>
          <a:bodyPr/>
          <a:lstStyle/>
          <a:p>
            <a:r>
              <a:rPr lang="en-US" dirty="0" smtClean="0"/>
              <a:t>If an object with constant rotational acceleration </a:t>
            </a:r>
            <a:r>
              <a:rPr lang="en-US" i="1" dirty="0">
                <a:sym typeface="Symbol"/>
              </a:rPr>
              <a:t>α</a:t>
            </a:r>
            <a:r>
              <a:rPr lang="en-US" i="1" baseline="-25000" dirty="0" smtClean="0">
                <a:sym typeface="Symbol"/>
              </a:rPr>
              <a:t></a:t>
            </a:r>
            <a:r>
              <a:rPr lang="en-US" dirty="0" smtClean="0"/>
              <a:t> initially has a rotational coordinate </a:t>
            </a:r>
            <a:r>
              <a:rPr lang="en-US" i="1" dirty="0" smtClean="0">
                <a:sym typeface="Symbol"/>
              </a:rPr>
              <a:t></a:t>
            </a:r>
            <a:r>
              <a:rPr lang="en-US" baseline="-25000" dirty="0" smtClean="0"/>
              <a:t>i</a:t>
            </a:r>
            <a:r>
              <a:rPr lang="en-US" dirty="0" smtClean="0"/>
              <a:t> and a rotational velocity </a:t>
            </a:r>
            <a:r>
              <a:rPr lang="en-US" i="1" dirty="0">
                <a:sym typeface="Symbol"/>
              </a:rPr>
              <a:t>ω</a:t>
            </a:r>
            <a:r>
              <a:rPr lang="en-US" i="1" baseline="-25000" dirty="0" smtClean="0">
                <a:sym typeface="Symbol"/>
              </a:rPr>
              <a:t></a:t>
            </a:r>
            <a:r>
              <a:rPr lang="en-US" baseline="-25000" dirty="0" smtClean="0"/>
              <a:t>,i</a:t>
            </a:r>
            <a:r>
              <a:rPr lang="en-US" dirty="0" smtClean="0"/>
              <a:t>, then after a time interval Δ</a:t>
            </a:r>
            <a:r>
              <a:rPr lang="en-US" i="1" dirty="0" smtClean="0"/>
              <a:t>t</a:t>
            </a:r>
            <a:r>
              <a:rPr lang="en-US" dirty="0" smtClean="0"/>
              <a:t> its rotational coordinate and rotational velocity are</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Chapter 11: Summary</a:t>
            </a:r>
            <a:endParaRPr lang="en-US" dirty="0"/>
          </a:p>
        </p:txBody>
      </p:sp>
      <p:graphicFrame>
        <p:nvGraphicFramePr>
          <p:cNvPr id="16" name="Object 15"/>
          <p:cNvGraphicFramePr>
            <a:graphicFrameLocks noChangeAspect="1"/>
          </p:cNvGraphicFramePr>
          <p:nvPr>
            <p:extLst>
              <p:ext uri="{D42A27DB-BD31-4B8C-83A1-F6EECF244321}">
                <p14:modId xmlns:p14="http://schemas.microsoft.com/office/powerpoint/2010/main" val="406634775"/>
              </p:ext>
            </p:extLst>
          </p:nvPr>
        </p:nvGraphicFramePr>
        <p:xfrm>
          <a:off x="2635250" y="4199426"/>
          <a:ext cx="3873500" cy="1155700"/>
        </p:xfrm>
        <a:graphic>
          <a:graphicData uri="http://schemas.openxmlformats.org/presentationml/2006/ole">
            <mc:AlternateContent xmlns:mc="http://schemas.openxmlformats.org/markup-compatibility/2006">
              <mc:Choice xmlns:v="urn:schemas-microsoft-com:vml" Requires="v">
                <p:oleObj spid="_x0000_s142590" name="Equation" r:id="rId4" imgW="3873500" imgH="1155700" progId="Equation.DSMT4">
                  <p:embed/>
                </p:oleObj>
              </mc:Choice>
              <mc:Fallback>
                <p:oleObj name="Equation" r:id="rId4" imgW="3873500" imgH="1155700" progId="Equation.DSMT4">
                  <p:embed/>
                  <p:pic>
                    <p:nvPicPr>
                      <p:cNvPr id="0" name=""/>
                      <p:cNvPicPr>
                        <a:picLocks noChangeAspect="1" noChangeArrowheads="1"/>
                      </p:cNvPicPr>
                      <p:nvPr/>
                    </p:nvPicPr>
                    <p:blipFill>
                      <a:blip r:embed="rId5"/>
                      <a:srcRect/>
                      <a:stretch>
                        <a:fillRect/>
                      </a:stretch>
                    </p:blipFill>
                    <p:spPr bwMode="auto">
                      <a:xfrm>
                        <a:off x="2635250" y="4199426"/>
                        <a:ext cx="3873500" cy="1155700"/>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3455178076"/>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t>Concepts: Rotational inertia</a:t>
            </a:r>
            <a:endParaRPr lang="en-US" dirty="0"/>
          </a:p>
        </p:txBody>
      </p:sp>
      <p:sp>
        <p:nvSpPr>
          <p:cNvPr id="5" name="Content Placeholder 4"/>
          <p:cNvSpPr>
            <a:spLocks noGrp="1"/>
          </p:cNvSpPr>
          <p:nvPr>
            <p:ph idx="1"/>
          </p:nvPr>
        </p:nvSpPr>
        <p:spPr/>
        <p:txBody>
          <a:bodyPr/>
          <a:lstStyle/>
          <a:p>
            <a:r>
              <a:rPr lang="en-US" dirty="0" smtClean="0"/>
              <a:t>Rotational inertia is a measure of an object’s tendency to resist any change in its rotational velocity. </a:t>
            </a:r>
          </a:p>
          <a:p>
            <a:endParaRPr lang="en-US" dirty="0" smtClean="0"/>
          </a:p>
          <a:p>
            <a:r>
              <a:rPr lang="en-US" dirty="0" smtClean="0"/>
              <a:t>The rotational inertia depends on the inertia of the object and on how that inertia is distributed.</a:t>
            </a:r>
          </a:p>
          <a:p>
            <a:pPr marL="0" indent="0">
              <a:buNone/>
            </a:pPr>
            <a:endParaRPr lang="en-US" dirty="0" smtClean="0"/>
          </a:p>
          <a:p>
            <a:r>
              <a:rPr lang="en-US" dirty="0" smtClean="0"/>
              <a:t>The SI units of rotational inertia are kilograms-meters-squared (kg </a:t>
            </a:r>
            <a:r>
              <a:rPr lang="en-US" dirty="0" smtClean="0">
                <a:sym typeface="Symbol"/>
              </a:rPr>
              <a:t> </a:t>
            </a:r>
            <a:r>
              <a:rPr lang="en-US" dirty="0" smtClean="0"/>
              <a:t>m</a:t>
            </a:r>
            <a:r>
              <a:rPr lang="en-US" baseline="30000" dirty="0" smtClean="0"/>
              <a:t>2</a:t>
            </a:r>
            <a:r>
              <a:rPr lang="en-US" dirty="0" smtClean="0"/>
              <a:t>).</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smtClean="0"/>
              <a:t>Chapter 11: Summary</a:t>
            </a:r>
            <a:endParaRPr lang="en-US" dirty="0"/>
          </a:p>
        </p:txBody>
      </p:sp>
    </p:spTree>
    <p:extLst>
      <p:ext uri="{BB962C8B-B14F-4D97-AF65-F5344CB8AC3E}">
        <p14:creationId xmlns:p14="http://schemas.microsoft.com/office/powerpoint/2010/main" val="1825458915"/>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t>Quantitative Tools: Rotational inertia</a:t>
            </a:r>
            <a:endParaRPr lang="en-US" dirty="0"/>
          </a:p>
        </p:txBody>
      </p:sp>
      <p:sp>
        <p:nvSpPr>
          <p:cNvPr id="14" name="Content Placeholder 13"/>
          <p:cNvSpPr>
            <a:spLocks noGrp="1"/>
          </p:cNvSpPr>
          <p:nvPr>
            <p:ph idx="1"/>
          </p:nvPr>
        </p:nvSpPr>
        <p:spPr/>
        <p:txBody>
          <a:bodyPr/>
          <a:lstStyle/>
          <a:p>
            <a:r>
              <a:rPr lang="en-US" sz="2400" dirty="0"/>
              <a:t>The rotational inertia </a:t>
            </a:r>
            <a:r>
              <a:rPr lang="en-US" sz="2400" i="1" dirty="0"/>
              <a:t>I</a:t>
            </a:r>
            <a:r>
              <a:rPr lang="en-US" sz="2400" dirty="0"/>
              <a:t> of a rotating particle of inertia </a:t>
            </a:r>
            <a:r>
              <a:rPr lang="en-US" sz="2400" i="1" dirty="0"/>
              <a:t>m</a:t>
            </a:r>
            <a:r>
              <a:rPr lang="en-US" sz="2400" dirty="0"/>
              <a:t> </a:t>
            </a:r>
            <a:r>
              <a:rPr lang="en-US" sz="2400" dirty="0" smtClean="0"/>
              <a:t>is</a:t>
            </a:r>
          </a:p>
          <a:p>
            <a:pPr marL="0" indent="0" algn="ctr">
              <a:buNone/>
            </a:pPr>
            <a:r>
              <a:rPr lang="en-US" sz="2400" i="1" dirty="0" smtClean="0"/>
              <a:t>I</a:t>
            </a:r>
            <a:r>
              <a:rPr lang="en-US" sz="2400" dirty="0" smtClean="0"/>
              <a:t> = </a:t>
            </a:r>
            <a:r>
              <a:rPr lang="en-US" sz="2400" i="1" dirty="0" smtClean="0"/>
              <a:t>mr</a:t>
            </a:r>
            <a:r>
              <a:rPr lang="en-US" sz="2400" baseline="30000" dirty="0" smtClean="0"/>
              <a:t>2</a:t>
            </a:r>
            <a:r>
              <a:rPr lang="en-US" sz="2400" dirty="0" smtClean="0"/>
              <a:t>,</a:t>
            </a:r>
          </a:p>
          <a:p>
            <a:pPr marL="341313" lvl="1" indent="0">
              <a:buNone/>
            </a:pPr>
            <a:r>
              <a:rPr lang="en-US" sz="2400" dirty="0"/>
              <a:t>where </a:t>
            </a:r>
            <a:r>
              <a:rPr lang="en-US" sz="2400" i="1" dirty="0"/>
              <a:t>r </a:t>
            </a:r>
            <a:r>
              <a:rPr lang="en-US" sz="2400" dirty="0"/>
              <a:t>is the distance from the particle to the rotation axis. For an extended object, </a:t>
            </a:r>
            <a:r>
              <a:rPr lang="en-US" sz="2400" dirty="0" smtClean="0"/>
              <a:t>the rotational </a:t>
            </a:r>
            <a:r>
              <a:rPr lang="en-US" sz="2400" dirty="0"/>
              <a:t>inertia </a:t>
            </a:r>
            <a:r>
              <a:rPr lang="en-US" sz="2400" dirty="0" smtClean="0"/>
              <a:t>is</a:t>
            </a:r>
          </a:p>
          <a:p>
            <a:endParaRPr lang="en-US" sz="2400" i="1" dirty="0" smtClean="0"/>
          </a:p>
          <a:p>
            <a:endParaRPr lang="en-US" sz="2400" i="1" dirty="0"/>
          </a:p>
          <a:p>
            <a:r>
              <a:rPr lang="en-US" sz="2400" dirty="0"/>
              <a:t>The </a:t>
            </a:r>
            <a:r>
              <a:rPr lang="en-US" sz="2400" b="1" dirty="0"/>
              <a:t>parallel-axis theorem: </a:t>
            </a:r>
            <a:r>
              <a:rPr lang="en-US" sz="2400" dirty="0"/>
              <a:t>If </a:t>
            </a:r>
            <a:r>
              <a:rPr lang="en-US" sz="2400" i="1" dirty="0"/>
              <a:t>I</a:t>
            </a:r>
            <a:r>
              <a:rPr lang="en-US" sz="2400" baseline="-25000" dirty="0"/>
              <a:t>cm</a:t>
            </a:r>
            <a:r>
              <a:rPr lang="en-US" sz="2400" dirty="0"/>
              <a:t> is the rotational inertia of an object of inertia </a:t>
            </a:r>
            <a:r>
              <a:rPr lang="en-US" sz="2400" i="1" dirty="0"/>
              <a:t>m</a:t>
            </a:r>
            <a:r>
              <a:rPr lang="en-US" sz="2400" dirty="0"/>
              <a:t> about an axis </a:t>
            </a:r>
            <a:r>
              <a:rPr lang="en-US" sz="2400" i="1" dirty="0"/>
              <a:t>A</a:t>
            </a:r>
            <a:r>
              <a:rPr lang="en-US" sz="2400" dirty="0"/>
              <a:t> through the object’s center of mass, the rotational inertia </a:t>
            </a:r>
            <a:r>
              <a:rPr lang="en-US" sz="2400" i="1" dirty="0"/>
              <a:t>I</a:t>
            </a:r>
            <a:r>
              <a:rPr lang="en-US" sz="2400" dirty="0"/>
              <a:t> of the object about an axis parallel to </a:t>
            </a:r>
            <a:r>
              <a:rPr lang="en-US" sz="2400" i="1" dirty="0"/>
              <a:t>A</a:t>
            </a:r>
            <a:r>
              <a:rPr lang="en-US" sz="2400" dirty="0"/>
              <a:t> and a distance </a:t>
            </a:r>
            <a:r>
              <a:rPr lang="en-US" sz="2400" i="1" dirty="0"/>
              <a:t>d</a:t>
            </a:r>
            <a:r>
              <a:rPr lang="en-US" sz="2400" dirty="0"/>
              <a:t> away from </a:t>
            </a:r>
            <a:r>
              <a:rPr lang="en-US" sz="2400" i="1" dirty="0"/>
              <a:t>A</a:t>
            </a:r>
            <a:r>
              <a:rPr lang="en-US" sz="2400" dirty="0"/>
              <a:t> </a:t>
            </a:r>
            <a:r>
              <a:rPr lang="en-US" sz="2400" dirty="0" smtClean="0"/>
              <a:t>is</a:t>
            </a:r>
          </a:p>
          <a:p>
            <a:pPr marL="0" indent="0" algn="ctr">
              <a:buNone/>
            </a:pPr>
            <a:r>
              <a:rPr lang="en-US" sz="2400" i="1" dirty="0"/>
              <a:t>I</a:t>
            </a:r>
            <a:r>
              <a:rPr lang="en-US" sz="2400" dirty="0"/>
              <a:t> </a:t>
            </a:r>
            <a:r>
              <a:rPr lang="en-US" sz="2400" dirty="0" smtClean="0"/>
              <a:t>= </a:t>
            </a:r>
            <a:r>
              <a:rPr lang="en-US" sz="2400" i="1" dirty="0" smtClean="0"/>
              <a:t>I</a:t>
            </a:r>
            <a:r>
              <a:rPr lang="en-US" sz="2400" baseline="-25000" dirty="0" smtClean="0"/>
              <a:t>cm</a:t>
            </a:r>
            <a:r>
              <a:rPr lang="en-US" sz="2400" dirty="0" smtClean="0"/>
              <a:t> + </a:t>
            </a:r>
            <a:r>
              <a:rPr lang="en-US" sz="2400" i="1" dirty="0" smtClean="0"/>
              <a:t>md</a:t>
            </a:r>
            <a:r>
              <a:rPr lang="en-US" sz="2400" baseline="30000" dirty="0" smtClean="0"/>
              <a:t>2</a:t>
            </a:r>
            <a:r>
              <a:rPr lang="en-US" sz="2400" dirty="0" smtClean="0"/>
              <a:t>.</a:t>
            </a:r>
            <a:endParaRPr lang="en-US" sz="2400"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Chapter 11: Summary</a:t>
            </a:r>
            <a:endParaRPr lang="en-US" dirty="0"/>
          </a:p>
        </p:txBody>
      </p:sp>
      <p:graphicFrame>
        <p:nvGraphicFramePr>
          <p:cNvPr id="17" name="Object 16"/>
          <p:cNvGraphicFramePr>
            <a:graphicFrameLocks noChangeAspect="1"/>
          </p:cNvGraphicFramePr>
          <p:nvPr>
            <p:extLst>
              <p:ext uri="{D42A27DB-BD31-4B8C-83A1-F6EECF244321}">
                <p14:modId xmlns:p14="http://schemas.microsoft.com/office/powerpoint/2010/main" val="413697348"/>
              </p:ext>
            </p:extLst>
          </p:nvPr>
        </p:nvGraphicFramePr>
        <p:xfrm>
          <a:off x="3892550" y="3763353"/>
          <a:ext cx="1358900" cy="520700"/>
        </p:xfrm>
        <a:graphic>
          <a:graphicData uri="http://schemas.openxmlformats.org/presentationml/2006/ole">
            <mc:AlternateContent xmlns:mc="http://schemas.openxmlformats.org/markup-compatibility/2006">
              <mc:Choice xmlns:v="urn:schemas-microsoft-com:vml" Requires="v">
                <p:oleObj spid="_x0000_s143607" name="Equation" r:id="rId4" imgW="1358900" imgH="520700" progId="Equation.DSMT4">
                  <p:embed/>
                </p:oleObj>
              </mc:Choice>
              <mc:Fallback>
                <p:oleObj name="Equation" r:id="rId4" imgW="1358900" imgH="520700" progId="Equation.DSMT4">
                  <p:embed/>
                  <p:pic>
                    <p:nvPicPr>
                      <p:cNvPr id="0" name=""/>
                      <p:cNvPicPr>
                        <a:picLocks noChangeAspect="1" noChangeArrowheads="1"/>
                      </p:cNvPicPr>
                      <p:nvPr/>
                    </p:nvPicPr>
                    <p:blipFill>
                      <a:blip r:embed="rId5"/>
                      <a:srcRect/>
                      <a:stretch>
                        <a:fillRect/>
                      </a:stretch>
                    </p:blipFill>
                    <p:spPr bwMode="auto">
                      <a:xfrm>
                        <a:off x="3892550" y="3763353"/>
                        <a:ext cx="1358900" cy="520700"/>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290891005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Chapter 11: Motion in a </a:t>
            </a:r>
            <a:r>
              <a:rPr lang="en-US" dirty="0" smtClean="0"/>
              <a:t>Circle</a:t>
            </a:r>
            <a:endParaRPr lang="en-US" dirty="0"/>
          </a:p>
        </p:txBody>
      </p:sp>
      <p:pic>
        <p:nvPicPr>
          <p:cNvPr id="6" name="Picture 5"/>
          <p:cNvPicPr>
            <a:picLocks noChangeAspect="1"/>
          </p:cNvPicPr>
          <p:nvPr/>
        </p:nvPicPr>
        <p:blipFill>
          <a:blip r:embed="rId2"/>
          <a:stretch>
            <a:fillRect/>
          </a:stretch>
        </p:blipFill>
        <p:spPr>
          <a:xfrm>
            <a:off x="0" y="297901"/>
            <a:ext cx="9144000" cy="6560099"/>
          </a:xfrm>
          <a:prstGeom prst="rect">
            <a:avLst/>
          </a:prstGeom>
        </p:spPr>
      </p:pic>
    </p:spTree>
    <p:extLst>
      <p:ext uri="{BB962C8B-B14F-4D97-AF65-F5344CB8AC3E}">
        <p14:creationId xmlns:p14="http://schemas.microsoft.com/office/powerpoint/2010/main" val="2844438169"/>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t>Concepts: Rotational kinetic energy and angular momentum</a:t>
            </a:r>
            <a:endParaRPr lang="en-US" dirty="0"/>
          </a:p>
        </p:txBody>
      </p:sp>
      <p:sp>
        <p:nvSpPr>
          <p:cNvPr id="2" name="Content Placeholder 1"/>
          <p:cNvSpPr>
            <a:spLocks noGrp="1"/>
          </p:cNvSpPr>
          <p:nvPr>
            <p:ph idx="1"/>
          </p:nvPr>
        </p:nvSpPr>
        <p:spPr>
          <a:xfrm>
            <a:off x="365125" y="2368296"/>
            <a:ext cx="8407644" cy="4233672"/>
          </a:xfrm>
        </p:spPr>
        <p:txBody>
          <a:bodyPr/>
          <a:lstStyle/>
          <a:p>
            <a:r>
              <a:rPr lang="en-US" sz="2400" dirty="0" smtClean="0"/>
              <a:t>Rotational kinetic energy is the kinetic energy of an object due to its rotational motion.</a:t>
            </a:r>
          </a:p>
          <a:p>
            <a:r>
              <a:rPr lang="en-US" sz="2400" dirty="0" smtClean="0"/>
              <a:t>Angular momentum </a:t>
            </a:r>
            <a:r>
              <a:rPr lang="en-US" sz="2400" i="1" dirty="0" smtClean="0"/>
              <a:t>L</a:t>
            </a:r>
            <a:r>
              <a:rPr lang="en-US" sz="2400" i="1" baseline="-25000" dirty="0" smtClean="0">
                <a:sym typeface="Symbol"/>
              </a:rPr>
              <a:t></a:t>
            </a:r>
            <a:r>
              <a:rPr lang="en-US" sz="2400" dirty="0" smtClean="0"/>
              <a:t> is the capacity of an object to make other objects rotate.</a:t>
            </a:r>
          </a:p>
          <a:p>
            <a:r>
              <a:rPr lang="en-US" sz="2400" dirty="0" smtClean="0"/>
              <a:t>A particle can have angular momentum even if it is not rotating.</a:t>
            </a:r>
          </a:p>
          <a:p>
            <a:r>
              <a:rPr lang="en-US" sz="2400" dirty="0" smtClean="0"/>
              <a:t>The law of conservation of angular momentum says that angular momentum can be transferred from one object to another but cannot be created or destroyed. The angular momentum of an object or system is constant when no tangential forces are exerted on it.</a:t>
            </a:r>
            <a:endParaRPr lang="en-US" sz="2400"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Chapter 11: Summary</a:t>
            </a:r>
            <a:endParaRPr lang="en-US" dirty="0"/>
          </a:p>
        </p:txBody>
      </p:sp>
    </p:spTree>
    <p:extLst>
      <p:ext uri="{BB962C8B-B14F-4D97-AF65-F5344CB8AC3E}">
        <p14:creationId xmlns:p14="http://schemas.microsoft.com/office/powerpoint/2010/main" val="2436638650"/>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t>Quantitative Tools: Rotational kinetic energy and angular momentum</a:t>
            </a:r>
            <a:endParaRPr lang="en-US" dirty="0"/>
          </a:p>
        </p:txBody>
      </p:sp>
      <p:sp>
        <p:nvSpPr>
          <p:cNvPr id="14" name="Content Placeholder 13"/>
          <p:cNvSpPr>
            <a:spLocks noGrp="1"/>
          </p:cNvSpPr>
          <p:nvPr>
            <p:ph idx="1"/>
          </p:nvPr>
        </p:nvSpPr>
        <p:spPr>
          <a:xfrm>
            <a:off x="365124" y="2368295"/>
            <a:ext cx="8622567" cy="4372473"/>
          </a:xfrm>
        </p:spPr>
        <p:txBody>
          <a:bodyPr/>
          <a:lstStyle/>
          <a:p>
            <a:r>
              <a:rPr lang="en-US" dirty="0"/>
              <a:t>The rotational kinetic energy of an object that has rotational </a:t>
            </a:r>
            <a:r>
              <a:rPr lang="en-US" dirty="0" smtClean="0"/>
              <a:t>inertia </a:t>
            </a:r>
            <a:r>
              <a:rPr lang="en-US" i="1" dirty="0" smtClean="0"/>
              <a:t>I</a:t>
            </a:r>
            <a:r>
              <a:rPr lang="en-US" dirty="0" smtClean="0"/>
              <a:t> </a:t>
            </a:r>
            <a:r>
              <a:rPr lang="en-US" dirty="0"/>
              <a:t>and rotational speed </a:t>
            </a:r>
            <a:r>
              <a:rPr lang="en-US" i="1" dirty="0" smtClean="0"/>
              <a:t>ω</a:t>
            </a:r>
            <a:r>
              <a:rPr lang="en-US" dirty="0" smtClean="0"/>
              <a:t> is</a:t>
            </a:r>
          </a:p>
          <a:p>
            <a:endParaRPr lang="en-US" dirty="0" smtClean="0"/>
          </a:p>
          <a:p>
            <a:r>
              <a:rPr lang="en-US" dirty="0"/>
              <a:t>The angular momentum of an object that has rotational inertia </a:t>
            </a:r>
            <a:r>
              <a:rPr lang="en-US" i="1" dirty="0"/>
              <a:t>I</a:t>
            </a:r>
            <a:r>
              <a:rPr lang="en-US" dirty="0"/>
              <a:t> and rotational velocity </a:t>
            </a:r>
            <a:r>
              <a:rPr lang="en-US" i="1" dirty="0" smtClean="0"/>
              <a:t>ω</a:t>
            </a:r>
            <a:r>
              <a:rPr lang="en-US" i="1" baseline="-25000" dirty="0" smtClean="0">
                <a:sym typeface="Symbol"/>
              </a:rPr>
              <a:t></a:t>
            </a:r>
            <a:r>
              <a:rPr lang="en-US" dirty="0" smtClean="0"/>
              <a:t> is</a:t>
            </a:r>
          </a:p>
          <a:p>
            <a:pPr marL="0" indent="0" algn="ctr">
              <a:buNone/>
            </a:pPr>
            <a:r>
              <a:rPr lang="en-US" i="1" dirty="0" smtClean="0"/>
              <a:t>L</a:t>
            </a:r>
            <a:r>
              <a:rPr lang="en-US" i="1" baseline="-25000" dirty="0" smtClean="0">
                <a:sym typeface="Symbol"/>
              </a:rPr>
              <a:t></a:t>
            </a:r>
            <a:r>
              <a:rPr lang="en-US" dirty="0" smtClean="0"/>
              <a:t> = I</a:t>
            </a:r>
            <a:r>
              <a:rPr lang="en-US" i="1" dirty="0" smtClean="0"/>
              <a:t>ω</a:t>
            </a:r>
            <a:r>
              <a:rPr lang="en-US" i="1" baseline="-25000" dirty="0" smtClean="0">
                <a:sym typeface="Symbol"/>
              </a:rPr>
              <a:t></a:t>
            </a:r>
            <a:r>
              <a:rPr lang="en-US" dirty="0" smtClean="0"/>
              <a:t>.</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Chapter 11: Summary</a:t>
            </a:r>
            <a:endParaRPr lang="en-US" dirty="0"/>
          </a:p>
        </p:txBody>
      </p:sp>
      <p:graphicFrame>
        <p:nvGraphicFramePr>
          <p:cNvPr id="16" name="Object 15"/>
          <p:cNvGraphicFramePr>
            <a:graphicFrameLocks noChangeAspect="1"/>
          </p:cNvGraphicFramePr>
          <p:nvPr>
            <p:extLst>
              <p:ext uri="{D42A27DB-BD31-4B8C-83A1-F6EECF244321}">
                <p14:modId xmlns:p14="http://schemas.microsoft.com/office/powerpoint/2010/main" val="2181092774"/>
              </p:ext>
            </p:extLst>
          </p:nvPr>
        </p:nvGraphicFramePr>
        <p:xfrm>
          <a:off x="3683000" y="3343398"/>
          <a:ext cx="1778000" cy="520700"/>
        </p:xfrm>
        <a:graphic>
          <a:graphicData uri="http://schemas.openxmlformats.org/presentationml/2006/ole">
            <mc:AlternateContent xmlns:mc="http://schemas.openxmlformats.org/markup-compatibility/2006">
              <mc:Choice xmlns:v="urn:schemas-microsoft-com:vml" Requires="v">
                <p:oleObj spid="_x0000_s145640" name="Equation" r:id="rId4" imgW="1778000" imgH="520700" progId="Equation.DSMT4">
                  <p:embed/>
                </p:oleObj>
              </mc:Choice>
              <mc:Fallback>
                <p:oleObj name="Equation" r:id="rId4" imgW="1778000" imgH="520700" progId="Equation.DSMT4">
                  <p:embed/>
                  <p:pic>
                    <p:nvPicPr>
                      <p:cNvPr id="0" name=""/>
                      <p:cNvPicPr>
                        <a:picLocks noChangeAspect="1" noChangeArrowheads="1"/>
                      </p:cNvPicPr>
                      <p:nvPr/>
                    </p:nvPicPr>
                    <p:blipFill>
                      <a:blip r:embed="rId5"/>
                      <a:srcRect/>
                      <a:stretch>
                        <a:fillRect/>
                      </a:stretch>
                    </p:blipFill>
                    <p:spPr bwMode="auto">
                      <a:xfrm>
                        <a:off x="3683000" y="3343398"/>
                        <a:ext cx="1778000" cy="520700"/>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3831909239"/>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t>Quantitative Tools: Rotational kinetic energy and angular momentum</a:t>
            </a:r>
            <a:endParaRPr lang="en-US" dirty="0"/>
          </a:p>
        </p:txBody>
      </p:sp>
      <p:sp>
        <p:nvSpPr>
          <p:cNvPr id="14" name="Content Placeholder 13"/>
          <p:cNvSpPr>
            <a:spLocks noGrp="1"/>
          </p:cNvSpPr>
          <p:nvPr>
            <p:ph idx="1"/>
          </p:nvPr>
        </p:nvSpPr>
        <p:spPr/>
        <p:txBody>
          <a:bodyPr/>
          <a:lstStyle/>
          <a:p>
            <a:r>
              <a:rPr lang="en-US" dirty="0"/>
              <a:t>The angular momentum of a particle of inertia </a:t>
            </a:r>
            <a:r>
              <a:rPr lang="en-US" i="1" dirty="0"/>
              <a:t>m</a:t>
            </a:r>
            <a:r>
              <a:rPr lang="en-US" dirty="0"/>
              <a:t> and speed </a:t>
            </a:r>
            <a:r>
              <a:rPr lang="en-US" i="1" dirty="0">
                <a:sym typeface="Symbol"/>
              </a:rPr>
              <a:t></a:t>
            </a:r>
            <a:r>
              <a:rPr lang="en-US" dirty="0"/>
              <a:t> about an axis of rotation is</a:t>
            </a:r>
          </a:p>
          <a:p>
            <a:pPr marL="0" indent="0" algn="ctr">
              <a:buNone/>
            </a:pPr>
            <a:r>
              <a:rPr lang="en-US" i="1" dirty="0"/>
              <a:t>L</a:t>
            </a:r>
            <a:r>
              <a:rPr lang="en-US" dirty="0"/>
              <a:t> = </a:t>
            </a:r>
            <a:r>
              <a:rPr lang="en-US" i="1" dirty="0"/>
              <a:t>r</a:t>
            </a:r>
            <a:r>
              <a:rPr lang="en-US" baseline="-25000" dirty="0">
                <a:sym typeface="Symbol"/>
              </a:rPr>
              <a:t> </a:t>
            </a:r>
            <a:r>
              <a:rPr lang="en-US" i="1" dirty="0"/>
              <a:t>m</a:t>
            </a:r>
            <a:r>
              <a:rPr lang="en-US" i="1" dirty="0">
                <a:sym typeface="Symbol"/>
              </a:rPr>
              <a:t></a:t>
            </a:r>
            <a:r>
              <a:rPr lang="en-US" dirty="0"/>
              <a:t>,</a:t>
            </a:r>
          </a:p>
          <a:p>
            <a:pPr marL="339725" lvl="1" indent="0">
              <a:buNone/>
            </a:pPr>
            <a:r>
              <a:rPr lang="en-US" dirty="0" smtClean="0"/>
              <a:t>where </a:t>
            </a:r>
            <a:r>
              <a:rPr lang="en-US" i="1" dirty="0"/>
              <a:t>r</a:t>
            </a:r>
            <a:r>
              <a:rPr lang="en-US" baseline="-25000" dirty="0" smtClean="0">
                <a:sym typeface="Symbol"/>
              </a:rPr>
              <a:t></a:t>
            </a:r>
            <a:r>
              <a:rPr lang="en-US" dirty="0" smtClean="0">
                <a:sym typeface="Symbol"/>
              </a:rPr>
              <a:t> </a:t>
            </a:r>
            <a:r>
              <a:rPr lang="en-US" dirty="0" smtClean="0"/>
              <a:t>is the perpendicular distance from the axis to the line of action of the particle’s momentum. The distance </a:t>
            </a:r>
            <a:r>
              <a:rPr lang="en-US" i="1" dirty="0"/>
              <a:t>r</a:t>
            </a:r>
            <a:r>
              <a:rPr lang="en-US" baseline="-25000" dirty="0">
                <a:sym typeface="Symbol"/>
              </a:rPr>
              <a:t></a:t>
            </a:r>
            <a:r>
              <a:rPr lang="en-US" dirty="0" smtClean="0"/>
              <a:t> is called the </a:t>
            </a:r>
            <a:r>
              <a:rPr lang="en-US" b="1" dirty="0" smtClean="0"/>
              <a:t>lever arm distance </a:t>
            </a:r>
            <a:r>
              <a:rPr lang="en-US" dirty="0" smtClean="0"/>
              <a:t>of the momentum relative to the axis.</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Chapter 11: Summary</a:t>
            </a:r>
            <a:endParaRPr lang="en-US" dirty="0"/>
          </a:p>
        </p:txBody>
      </p:sp>
    </p:spTree>
    <p:extLst>
      <p:ext uri="{BB962C8B-B14F-4D97-AF65-F5344CB8AC3E}">
        <p14:creationId xmlns:p14="http://schemas.microsoft.com/office/powerpoint/2010/main" val="418299375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gtk_01:Applications (Mac OS 9):Microsoft Office 2001:Templates:My Templates:HA5Lect_template.pot</Template>
  <TotalTime>8508</TotalTime>
  <Words>5205</Words>
  <Application>Microsoft Macintosh PowerPoint</Application>
  <PresentationFormat>On-screen Show (4:3)</PresentationFormat>
  <Paragraphs>586</Paragraphs>
  <Slides>92</Slides>
  <Notes>62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92</vt:i4>
      </vt:variant>
    </vt:vector>
  </HeadingPairs>
  <TitlesOfParts>
    <vt:vector size="95" baseType="lpstr">
      <vt:lpstr>HA5Lect_template</vt:lpstr>
      <vt:lpstr>Equation</vt:lpstr>
      <vt:lpstr>Microsoft Equation</vt:lpstr>
      <vt:lpstr>Chapter 11 Motion in a Circle</vt:lpstr>
      <vt:lpstr>PowerPoint Presentation</vt:lpstr>
      <vt:lpstr>Concepts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11 Motion in a Circle</vt:lpstr>
      <vt:lpstr>Example 11.4 Leaning into a curve</vt:lpstr>
      <vt:lpstr>Example 11.4 Leaning into a curve (cont.)</vt:lpstr>
      <vt:lpstr>Example 11.4 Leaning into a curve (cont.)</vt:lpstr>
      <vt:lpstr>Example 11.4 Leaning into a curve (cont.)</vt:lpstr>
      <vt:lpstr>Example 11.4 Leaning into a curve (cont.)</vt:lpstr>
      <vt:lpstr>Example 11.4 Leaning into a curve (cont.)</vt:lpstr>
      <vt:lpstr>Example 11.4 Leaning into a curve (cont.)</vt:lpstr>
      <vt:lpstr>PowerPoint Presentation</vt:lpstr>
      <vt:lpstr>Section Goals</vt:lpstr>
      <vt:lpstr>PowerPoint Presentation</vt:lpstr>
      <vt:lpstr>PowerPoint Presentation</vt:lpstr>
      <vt:lpstr>PowerPoint Presentation</vt:lpstr>
      <vt:lpstr>PowerPoint Presentation</vt:lpstr>
      <vt:lpstr>PowerPoint Presentation</vt:lpstr>
      <vt:lpstr>Exercise 11.5 Angular momenta</vt:lpstr>
      <vt:lpstr>Exercise 11.5 Angular momenta (cont.)</vt:lpstr>
      <vt:lpstr>Exercise 11.5 Angular momenta (cont.)</vt:lpstr>
      <vt:lpstr>Exercise 11.5 Angular momenta (cont.)</vt:lpstr>
      <vt:lpstr>PowerPoint Presentation</vt:lpstr>
      <vt:lpstr>Chapter 11 Motion in a Circle</vt:lpstr>
      <vt:lpstr>PowerPoint Presentation</vt:lpstr>
      <vt:lpstr>Exercise 11.6 Spinning faster</vt:lpstr>
      <vt:lpstr>PowerPoint Presentation</vt:lpstr>
      <vt:lpstr>Example 11.7 Dumbbell collision</vt:lpstr>
      <vt:lpstr>Example 11.7 Dumbbell collision (cont.)</vt:lpstr>
      <vt:lpstr>Example 11.7 Dumbbell collision (cont.)</vt:lpstr>
      <vt:lpstr>Example 11.7 Dumbbell collision (cont.)</vt:lpstr>
      <vt:lpstr>Example 11.7 Dumbbell collision (cont.)</vt:lpstr>
      <vt:lpstr>Example 11.7 Dumbbell collision (cont.)</vt:lpstr>
      <vt:lpstr>Example 11.7 Dumbbell collision (cont.)</vt:lpstr>
      <vt:lpstr>Example 11.7 Dumbbell collision (cont.)</vt:lpstr>
      <vt:lpstr>Example 11.7 Dumbbell collision (cont.)</vt:lpstr>
      <vt:lpstr>Example 11.7 Dumbbell collision (cont.)</vt:lpstr>
      <vt:lpstr>Example 11.7 Dumbbell collision (cont.)</vt:lpstr>
      <vt:lpstr>Section Goal</vt:lpstr>
      <vt:lpstr>PowerPoint Presentation</vt:lpstr>
      <vt:lpstr>PowerPoint Presentation</vt:lpstr>
      <vt:lpstr>PowerPoint Presentation</vt:lpstr>
      <vt:lpstr>Example 11.8 Rotational inertia of a hoop about an axis through its center</vt:lpstr>
      <vt:lpstr>Example 11.8 Rotational inertia of a hoop about an axis through its center (cont.)</vt:lpstr>
      <vt:lpstr>PowerPoint Presentation</vt:lpstr>
      <vt:lpstr>Example 11.9 Rotational inertia of a rod about an axis through its center</vt:lpstr>
      <vt:lpstr>PowerPoint Presentation</vt:lpstr>
      <vt:lpstr>PowerPoint Presentation</vt:lpstr>
      <vt:lpstr>PowerPoint Presentation</vt:lpstr>
      <vt:lpstr>Example 11.11 Rotational inertia of a rod about an axis through one end</vt:lpstr>
      <vt:lpstr>Example 11.11 Rotational inertia of a rod about an axis through one end (cont.)</vt:lpstr>
      <vt:lpstr>Example 11.11 Rotational inertia of a rod about an axis through one end (cont.)</vt:lpstr>
      <vt:lpstr>PowerPoint Presentation</vt:lpstr>
      <vt:lpstr>PowerPoint Presentation</vt:lpstr>
      <vt:lpstr>PowerPoint Presentation</vt:lpstr>
      <vt:lpstr>PowerPoint Presentation</vt:lpstr>
      <vt:lpstr>Concepts: Rotational kinematics</vt:lpstr>
      <vt:lpstr>Quantitative Tools: Rotational kinematics</vt:lpstr>
      <vt:lpstr>Quantitative Tools: Rotational kinematics</vt:lpstr>
      <vt:lpstr>Concepts: Translational variables for rotating objects</vt:lpstr>
      <vt:lpstr>Quantitative Tools: Translational variables for rotating objects</vt:lpstr>
      <vt:lpstr>Quantitative Tools: Translational variables for rotating objects</vt:lpstr>
      <vt:lpstr>Concepts: Constant rotational acceleration</vt:lpstr>
      <vt:lpstr>Quantitative Tools: Constant rotational acceleration</vt:lpstr>
      <vt:lpstr>Concepts: Rotational inertia</vt:lpstr>
      <vt:lpstr>Quantitative Tools: Rotational inertia</vt:lpstr>
      <vt:lpstr>Concepts: Rotational kinetic energy and angular momentum</vt:lpstr>
      <vt:lpstr>Quantitative Tools: Rotational kinetic energy and angular momentum</vt:lpstr>
      <vt:lpstr>Quantitative Tools: Rotational kinetic energy and angular momentum</vt:lpstr>
    </vt:vector>
  </TitlesOfParts>
  <Company>뿿ˤʤ㏘뿿</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 U</dc:creator>
  <cp:lastModifiedBy>Seth Fraden</cp:lastModifiedBy>
  <cp:revision>916</cp:revision>
  <dcterms:created xsi:type="dcterms:W3CDTF">2007-09-26T05:29:17Z</dcterms:created>
  <dcterms:modified xsi:type="dcterms:W3CDTF">2015-11-09T18:03:46Z</dcterms:modified>
</cp:coreProperties>
</file>